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3" r:id="rId7"/>
    <p:sldId id="264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0"/>
  </p:normalViewPr>
  <p:slideViewPr>
    <p:cSldViewPr snapToGrid="0" snapToObjects="1">
      <p:cViewPr varScale="1">
        <p:scale>
          <a:sx n="87" d="100"/>
          <a:sy n="87" d="100"/>
        </p:scale>
        <p:origin x="18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0999"/>
            <a:ext cx="8915400" cy="1204144"/>
          </a:xfrm>
        </p:spPr>
        <p:txBody>
          <a:bodyPr/>
          <a:lstStyle/>
          <a:p>
            <a:r>
              <a:rPr lang="en-US" sz="5500" dirty="0"/>
              <a:t>ANTHROPOLOGY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Michael R. </a:t>
            </a:r>
            <a:r>
              <a:rPr lang="en-US"/>
              <a:t>Baker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/>
          <a:lstStyle/>
          <a:p>
            <a:r>
              <a:rPr lang="en-US" b="1" dirty="0"/>
              <a:t>I.  THE CREATION OF MAN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A.  Man was created by God (Gen. 1:26).  </a:t>
            </a:r>
          </a:p>
          <a:p>
            <a:pPr marL="0" indent="0">
              <a:buNone/>
            </a:pPr>
            <a:r>
              <a:rPr lang="en-US" sz="2800" dirty="0"/>
              <a:t>   B.  Man was created on the sixth literal day of creation and was made from the dust of the earth (Gen. 1:26; Ex. 20:11; 31:17).</a:t>
            </a:r>
          </a:p>
          <a:p>
            <a:pPr marL="0" indent="0">
              <a:buNone/>
            </a:pPr>
            <a:r>
              <a:rPr lang="en-US" sz="2800" dirty="0"/>
              <a:t>   C.  Man was created with intellectual, moral, and spiritual faculties (Gen. 2:19, 20; 3:6)</a:t>
            </a:r>
          </a:p>
          <a:p>
            <a:pPr marL="0" indent="0">
              <a:buNone/>
            </a:pPr>
            <a:r>
              <a:rPr lang="en-US" sz="2800" dirty="0"/>
              <a:t>   D.  Like God, man possesses intellect (Gen. 2:19), emotion (Gen. 3:8), and will (Gen. 3:6).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6737" y="5421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II.  MAN’S ORIGINAL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418908" cy="55401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A.  Man was created in the image and likeness of God (Gen. 1:26; 9:6).  </a:t>
            </a:r>
          </a:p>
          <a:p>
            <a:pPr marL="0" indent="0">
              <a:buNone/>
            </a:pPr>
            <a:r>
              <a:rPr lang="en-US" dirty="0"/>
              <a:t>      1.  Since God is a spirit, the image of God does not necessarily denote a physical likeness (John 4:24).</a:t>
            </a:r>
          </a:p>
          <a:p>
            <a:pPr marL="0" indent="0">
              <a:buNone/>
            </a:pPr>
            <a:r>
              <a:rPr lang="en-US" dirty="0"/>
              <a:t>      2.  The image of God consists in knowledge, righteousness, and holiness.  </a:t>
            </a:r>
          </a:p>
          <a:p>
            <a:pPr marL="0" indent="0">
              <a:buNone/>
            </a:pPr>
            <a:r>
              <a:rPr lang="en-US" dirty="0"/>
              <a:t>         a. This being a moral, not a physical likeness (Eph. 4:23, 24;  Col. 3:10).</a:t>
            </a:r>
          </a:p>
          <a:p>
            <a:pPr marL="0" indent="0">
              <a:buNone/>
            </a:pPr>
            <a:r>
              <a:rPr lang="en-US" dirty="0"/>
              <a:t>         b. This image included all of man as being a living, intelligent, determining, and moral creature.</a:t>
            </a:r>
          </a:p>
          <a:p>
            <a:pPr marL="0" indent="0">
              <a:buNone/>
            </a:pPr>
            <a:r>
              <a:rPr lang="en-US" dirty="0"/>
              <a:t>   B.  It appears that man’s body possesses a material and immaterial part and that man was created as a trichotomous being, consisting of body, soul and spirit (1 Thess. 5:23; Hebrews 4:12).</a:t>
            </a:r>
          </a:p>
          <a:p>
            <a:pPr marL="0" indent="0">
              <a:buNone/>
            </a:pPr>
            <a:r>
              <a:rPr lang="en-US" dirty="0"/>
              <a:t>   C.  Man was created immortal and will spend eternity with or without God (Eccl. 12:7; Rom. 2:7).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2508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III.  MAN’S ORIGINAL RESPONSIBILITIES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/>
          <a:lstStyle/>
          <a:p>
            <a:pPr marL="457200" lvl="0" indent="-457200">
              <a:buClrTx/>
              <a:buFont typeface="+mj-lt"/>
              <a:buAutoNum type="alphaUcPeriod"/>
            </a:pPr>
            <a:r>
              <a:rPr lang="en-US" sz="2700" dirty="0"/>
              <a:t>To glorify and fellowship with God (Gen. 3:8, 9; Isa. 43:1, 7, 21; John 14:15, 17:3; Ps. 19:1).</a:t>
            </a:r>
          </a:p>
          <a:p>
            <a:pPr marL="0" indent="0">
              <a:buNone/>
            </a:pPr>
            <a:r>
              <a:rPr lang="en-US" sz="2700" dirty="0"/>
              <a:t>   B.  To exercise dominion over the earth (Gen. 1:26, 28)</a:t>
            </a:r>
          </a:p>
          <a:p>
            <a:pPr marL="0" indent="0">
              <a:buNone/>
            </a:pPr>
            <a:r>
              <a:rPr lang="en-US" sz="2700" dirty="0"/>
              <a:t>      - To administer the earth and its creatures.</a:t>
            </a:r>
          </a:p>
          <a:p>
            <a:pPr marL="0" indent="0">
              <a:buNone/>
            </a:pPr>
            <a:r>
              <a:rPr lang="en-US" sz="2700" dirty="0"/>
              <a:t>   C.  To care for and enjoy the Garden (Gen. 2:16-17)</a:t>
            </a:r>
          </a:p>
          <a:p>
            <a:pPr marL="0" indent="0">
              <a:buNone/>
            </a:pPr>
            <a:r>
              <a:rPr lang="en-US" sz="2700" dirty="0"/>
              <a:t>   D.  To populate the earth (Gen. 1:28)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8167" y="4825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IV.  THE FALL OF 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3300" dirty="0"/>
              <a:t>Adam was a literal man and the Fall was an actual event.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3300" dirty="0"/>
              <a:t>Man was created in a state of untested perfection (Gen. 1:31).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3300" dirty="0"/>
              <a:t>Sin entered the human race when Adam sinned (Rom. 5:12).</a:t>
            </a:r>
          </a:p>
          <a:p>
            <a:pPr marL="0" indent="0">
              <a:buNone/>
            </a:pPr>
            <a:r>
              <a:rPr lang="en-US" sz="3300" dirty="0"/>
              <a:t>       - He made a willful choice to defy God’s command (Gen. 3:1-6).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1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V.  RESULTS OF THE FALL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A.  All creation was affected and corrupted.</a:t>
            </a:r>
          </a:p>
          <a:p>
            <a:pPr marL="0" indent="0">
              <a:buNone/>
            </a:pPr>
            <a:r>
              <a:rPr lang="en-US" dirty="0"/>
              <a:t>   B.  The ground was cursed (Gen. 3:17).</a:t>
            </a:r>
          </a:p>
          <a:p>
            <a:pPr marL="0" indent="0">
              <a:buNone/>
            </a:pPr>
            <a:r>
              <a:rPr lang="en-US" dirty="0"/>
              <a:t>   C.  For the woman – sorrow and pain in child-bearing and subjection to the man (Gen. 3:16)</a:t>
            </a:r>
          </a:p>
          <a:p>
            <a:pPr marL="0" indent="0">
              <a:buNone/>
            </a:pPr>
            <a:r>
              <a:rPr lang="en-US" dirty="0"/>
              <a:t>   D.  Exhausting physical labor (Gen. 3:19)</a:t>
            </a:r>
          </a:p>
          <a:p>
            <a:pPr marL="0" indent="0">
              <a:buNone/>
            </a:pPr>
            <a:r>
              <a:rPr lang="en-US" dirty="0"/>
              <a:t>   E.  Physical death, spiritual death, and separation from God (Gen. 3:19; 3:2; 5:5; Rom 5:12)</a:t>
            </a:r>
          </a:p>
          <a:p>
            <a:pPr marL="0" indent="0">
              <a:buNone/>
            </a:pPr>
            <a:r>
              <a:rPr lang="en-US" dirty="0"/>
              <a:t>   F.  Adam’s sin was passed to his descendants (Rom. 5:12, 16, 19).</a:t>
            </a:r>
          </a:p>
          <a:p>
            <a:pPr marL="0" indent="0">
              <a:buNone/>
            </a:pPr>
            <a:r>
              <a:rPr lang="en-US" dirty="0"/>
              <a:t>         - All men were in Adam when he sinned and are thus guilty and condemned before God (Rom. 5:12, 16, 19; John 3:17-19).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7654" y="16427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V.  RESULTS OF THE FALL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G.  Since sin passed to all men, all men are sinners in need of a Savior (Rom. 3:9, 10, 22, 23; Isa. 53:6). </a:t>
            </a:r>
          </a:p>
          <a:p>
            <a:pPr marL="0" indent="0">
              <a:buNone/>
            </a:pPr>
            <a:r>
              <a:rPr lang="en-US" dirty="0"/>
              <a:t>   H.  Before salvation all people are children of the Devil (1 John 3:8-10; John 8:44).</a:t>
            </a:r>
          </a:p>
          <a:p>
            <a:pPr marL="0" indent="0">
              <a:buNone/>
            </a:pPr>
            <a:r>
              <a:rPr lang="en-US" dirty="0"/>
              <a:t>    I.  The unsaved man is totally depraved having all his faculties affected by sin.</a:t>
            </a:r>
          </a:p>
          <a:p>
            <a:pPr marL="0" indent="0">
              <a:buNone/>
            </a:pPr>
            <a:r>
              <a:rPr lang="en-US" dirty="0"/>
              <a:t>      1.  The unsaved man’s understanding is darkened (Eph. 2:1-2).</a:t>
            </a:r>
          </a:p>
          <a:p>
            <a:pPr marL="0" indent="0">
              <a:buNone/>
            </a:pPr>
            <a:r>
              <a:rPr lang="en-US" dirty="0"/>
              <a:t>      2.  He is unable to please God (Isa. 64:6) or save himself (Rom. 3:10-11).</a:t>
            </a:r>
          </a:p>
          <a:p>
            <a:pPr marL="0" indent="0">
              <a:buNone/>
            </a:pPr>
            <a:r>
              <a:rPr lang="en-US" dirty="0"/>
              <a:t>      3.  He is controlled by his flesh and Satan (John 8:34; 2 Tim. 2:26).</a:t>
            </a:r>
          </a:p>
          <a:p>
            <a:pPr marL="0" indent="0">
              <a:buNone/>
            </a:pPr>
            <a:r>
              <a:rPr lang="en-US" dirty="0"/>
              <a:t>      4.  He is at enmity against God (Rom. 8:7, 8).</a:t>
            </a:r>
          </a:p>
        </p:txBody>
      </p:sp>
    </p:spTree>
    <p:extLst>
      <p:ext uri="{BB962C8B-B14F-4D97-AF65-F5344CB8AC3E}">
        <p14:creationId xmlns:p14="http://schemas.microsoft.com/office/powerpoint/2010/main" val="25225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/>
          <a:lstStyle/>
          <a:p>
            <a:r>
              <a:rPr lang="en-US" b="1" dirty="0"/>
              <a:t>VI.  MAN’S DESTINY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 A.  Since man is immortal, he will spend an eternity either with the Father in heaven (1 Thess. 4:16, 17) or in the Lake of Fire (Heb. 9:27; Rev. 20:15).  </a:t>
            </a:r>
          </a:p>
          <a:p>
            <a:pPr marL="0" indent="0">
              <a:buNone/>
            </a:pPr>
            <a:r>
              <a:rPr lang="en-US" sz="3300" dirty="0"/>
              <a:t>   B.  Those who have received the gift of salvation will spend eternity in heaven; those who reject it will be eternally tormented.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3768" y="5122430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0621" y="51224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276</TotalTime>
  <Words>789</Words>
  <Application>Microsoft Macintosh PowerPoint</Application>
  <PresentationFormat>On-screen Show (4:3)</PresentationFormat>
  <Paragraphs>45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Wingdings 2</vt:lpstr>
      <vt:lpstr>Perception</vt:lpstr>
      <vt:lpstr>ANTHROPOLOGY </vt:lpstr>
      <vt:lpstr>I.  THE CREATION OF MAN </vt:lpstr>
      <vt:lpstr>II.  MAN’S ORIGINAL NATURE</vt:lpstr>
      <vt:lpstr>III.  MAN’S ORIGINAL RESPONSIBILITIES </vt:lpstr>
      <vt:lpstr>IV.  THE FALL OF MAN</vt:lpstr>
      <vt:lpstr>V.  RESULTS OF THE FALL</vt:lpstr>
      <vt:lpstr>V.  RESULTS OF THE FALL</vt:lpstr>
      <vt:lpstr>VI.  MAN’S DESTINY</vt:lpstr>
    </vt:vector>
  </TitlesOfParts>
  <Company>Crosswind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CHRISTOLOGY </dc:title>
  <dc:creator>Mike Baker</dc:creator>
  <cp:lastModifiedBy>Microsoft Office User</cp:lastModifiedBy>
  <cp:revision>26</cp:revision>
  <dcterms:created xsi:type="dcterms:W3CDTF">2013-05-21T18:44:03Z</dcterms:created>
  <dcterms:modified xsi:type="dcterms:W3CDTF">2019-04-15T23:16:13Z</dcterms:modified>
</cp:coreProperties>
</file>