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Lst>
  <p:sldIdLst>
    <p:sldId id="256" r:id="rId2"/>
    <p:sldId id="257" r:id="rId3"/>
    <p:sldId id="259" r:id="rId4"/>
    <p:sldId id="258" r:id="rId5"/>
    <p:sldId id="260" r:id="rId6"/>
    <p:sldId id="261" r:id="rId7"/>
    <p:sldId id="263" r:id="rId8"/>
    <p:sldId id="262"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p:restoredTop sz="94610"/>
  </p:normalViewPr>
  <p:slideViewPr>
    <p:cSldViewPr snapToGrid="0" snapToObjects="1">
      <p:cViewPr varScale="1">
        <p:scale>
          <a:sx n="86" d="100"/>
          <a:sy n="86" d="100"/>
        </p:scale>
        <p:origin x="72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B5385AD-7C91-AB44-89AF-26CE5C34CD53}"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5385AD-7C91-AB44-89AF-26CE5C34CD53}"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BB5385AD-7C91-AB44-89AF-26CE5C34CD53}"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BB5385AD-7C91-AB44-89AF-26CE5C34CD53}" type="datetimeFigureOut">
              <a:rPr lang="en-US" smtClean="0"/>
              <a:t>3/19/19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330FECD5-0ABE-0C4A-B5F2-992593DF71AB}"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B5385AD-7C91-AB44-89AF-26CE5C34CD53}" type="datetimeFigureOut">
              <a:rPr lang="en-US" smtClean="0"/>
              <a:t>3/19/19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385AD-7C91-AB44-89AF-26CE5C34CD53}" type="datetimeFigureOut">
              <a:rPr lang="en-US" smtClean="0"/>
              <a:t>3/19/19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B5385AD-7C91-AB44-89AF-26CE5C34CD53}"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FECD5-0ABE-0C4A-B5F2-992593DF71A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B5385AD-7C91-AB44-89AF-26CE5C34CD53}" type="datetimeFigureOut">
              <a:rPr lang="en-US" smtClean="0"/>
              <a:t>3/19/19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330FECD5-0ABE-0C4A-B5F2-992593DF71AB}"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01123"/>
            <a:ext cx="8915400" cy="1734020"/>
          </a:xfrm>
        </p:spPr>
        <p:txBody>
          <a:bodyPr>
            <a:normAutofit/>
          </a:bodyPr>
          <a:lstStyle/>
          <a:p>
            <a:r>
              <a:rPr lang="en-US" sz="7700" dirty="0" err="1"/>
              <a:t>Bibliology</a:t>
            </a:r>
            <a:endParaRPr lang="en-US" sz="7700" dirty="0"/>
          </a:p>
        </p:txBody>
      </p:sp>
      <p:sp>
        <p:nvSpPr>
          <p:cNvPr id="3" name="Subtitle 2"/>
          <p:cNvSpPr>
            <a:spLocks noGrp="1"/>
          </p:cNvSpPr>
          <p:nvPr>
            <p:ph type="subTitle" idx="1"/>
          </p:nvPr>
        </p:nvSpPr>
        <p:spPr/>
        <p:txBody>
          <a:bodyPr>
            <a:normAutofit/>
          </a:bodyPr>
          <a:lstStyle/>
          <a:p>
            <a:r>
              <a:rPr lang="en-US" sz="2400" dirty="0"/>
              <a:t>Dr. Michael R. Baker</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62598" y="4261313"/>
            <a:ext cx="812800" cy="812800"/>
          </a:xfrm>
          <a:prstGeom prst="rect">
            <a:avLst/>
          </a:prstGeom>
        </p:spPr>
      </p:pic>
    </p:spTree>
    <p:extLst>
      <p:ext uri="{BB962C8B-B14F-4D97-AF65-F5344CB8AC3E}">
        <p14:creationId xmlns:p14="http://schemas.microsoft.com/office/powerpoint/2010/main" val="3253466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94483"/>
            <a:ext cx="8913813" cy="914400"/>
          </a:xfrm>
        </p:spPr>
        <p:txBody>
          <a:bodyPr/>
          <a:lstStyle/>
          <a:p>
            <a:r>
              <a:rPr lang="en-US" dirty="0"/>
              <a:t>I. Revelation</a:t>
            </a:r>
          </a:p>
        </p:txBody>
      </p:sp>
      <p:sp>
        <p:nvSpPr>
          <p:cNvPr id="2" name="Content Placeholder 1"/>
          <p:cNvSpPr>
            <a:spLocks noGrp="1"/>
          </p:cNvSpPr>
          <p:nvPr>
            <p:ph idx="1"/>
          </p:nvPr>
        </p:nvSpPr>
        <p:spPr>
          <a:xfrm>
            <a:off x="0" y="1332102"/>
            <a:ext cx="8403230" cy="5525898"/>
          </a:xfrm>
        </p:spPr>
        <p:txBody>
          <a:bodyPr>
            <a:normAutofit fontScale="92500" lnSpcReduction="10000"/>
          </a:bodyPr>
          <a:lstStyle/>
          <a:p>
            <a:pPr marL="0" indent="0">
              <a:buNone/>
            </a:pPr>
            <a:r>
              <a:rPr lang="en-US" b="1" dirty="0"/>
              <a:t>I.  REVELATION - </a:t>
            </a:r>
            <a:r>
              <a:rPr lang="en-US" dirty="0"/>
              <a:t>Revelation is the means by which God revealed Himself and spoke to mankind, revealing things that were unknown before.</a:t>
            </a:r>
            <a:endParaRPr lang="en-US" b="1" dirty="0"/>
          </a:p>
          <a:p>
            <a:pPr marL="0" indent="0">
              <a:buNone/>
            </a:pPr>
            <a:r>
              <a:rPr lang="en-US" dirty="0"/>
              <a:t>   A.  </a:t>
            </a:r>
            <a:r>
              <a:rPr lang="en-US" u="sng" dirty="0"/>
              <a:t>General Revelation</a:t>
            </a:r>
            <a:r>
              <a:rPr lang="en-US" dirty="0"/>
              <a:t> – the unwritten revelation of God to men</a:t>
            </a:r>
          </a:p>
          <a:p>
            <a:pPr marL="457200" indent="-457200">
              <a:buClr>
                <a:schemeClr val="accent2"/>
              </a:buClr>
              <a:buFont typeface="+mj-lt"/>
              <a:buAutoNum type="arabicPeriod"/>
            </a:pPr>
            <a:r>
              <a:rPr lang="en-US" dirty="0"/>
              <a:t>This revelation is observed by all men through nature or creation (Ps. 19:1-6; Rom. 1:20;  Acts 17:24-28), through the works of God (Acts 14:15-17) and through their consciences (Rom. 1:19; 2:12-16).  </a:t>
            </a:r>
          </a:p>
          <a:p>
            <a:pPr marL="457200" indent="-457200">
              <a:buClr>
                <a:schemeClr val="accent2"/>
              </a:buClr>
              <a:buFont typeface="+mj-lt"/>
              <a:buAutoNum type="arabicPeriod"/>
            </a:pPr>
            <a:r>
              <a:rPr lang="en-US" dirty="0"/>
              <a:t>This revelation is not sufficient in itself for salvation (Acts 4:12; Rom. 10:17).  </a:t>
            </a:r>
          </a:p>
          <a:p>
            <a:pPr marL="457200" indent="-457200">
              <a:buClr>
                <a:schemeClr val="accent2"/>
              </a:buClr>
              <a:buFont typeface="+mj-lt"/>
              <a:buAutoNum type="arabicPeriod"/>
            </a:pPr>
            <a:r>
              <a:rPr lang="en-US" dirty="0"/>
              <a:t>If men reject this revelation they are justly condemned (Rom. 1:20, 18-25).</a:t>
            </a:r>
          </a:p>
          <a:p>
            <a:pPr marL="457200" indent="-457200">
              <a:buClr>
                <a:schemeClr val="accent2"/>
              </a:buClr>
              <a:buFont typeface="+mj-lt"/>
              <a:buAutoNum type="arabicPeriod"/>
            </a:pPr>
            <a:r>
              <a:rPr lang="en-US" dirty="0"/>
              <a:t>If they recognize this revelation, it appears God in His justice and mercy will give more revelation allowing the opportunity for the person to come to salvation (Acts 17:22, 23; 10:3-6; 2 Pet. 3:9; Heb. 11:6).</a:t>
            </a:r>
          </a:p>
          <a:p>
            <a:pPr marL="0" indent="0">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8497" y="1877967"/>
            <a:ext cx="812800" cy="812800"/>
          </a:xfrm>
          <a:prstGeom prst="rect">
            <a:avLst/>
          </a:prstGeom>
        </p:spPr>
      </p:pic>
    </p:spTree>
    <p:extLst>
      <p:ext uri="{BB962C8B-B14F-4D97-AF65-F5344CB8AC3E}">
        <p14:creationId xmlns:p14="http://schemas.microsoft.com/office/powerpoint/2010/main" val="157001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94483"/>
            <a:ext cx="8913813" cy="914400"/>
          </a:xfrm>
        </p:spPr>
        <p:txBody>
          <a:bodyPr/>
          <a:lstStyle/>
          <a:p>
            <a:r>
              <a:rPr lang="en-US" dirty="0"/>
              <a:t>Revelation</a:t>
            </a:r>
          </a:p>
        </p:txBody>
      </p:sp>
      <p:sp>
        <p:nvSpPr>
          <p:cNvPr id="2" name="Content Placeholder 1"/>
          <p:cNvSpPr>
            <a:spLocks noGrp="1"/>
          </p:cNvSpPr>
          <p:nvPr>
            <p:ph idx="1"/>
          </p:nvPr>
        </p:nvSpPr>
        <p:spPr>
          <a:xfrm>
            <a:off x="0" y="1332102"/>
            <a:ext cx="7775207" cy="5525898"/>
          </a:xfrm>
        </p:spPr>
        <p:txBody>
          <a:bodyPr>
            <a:normAutofit lnSpcReduction="10000"/>
          </a:bodyPr>
          <a:lstStyle/>
          <a:p>
            <a:pPr marL="0" indent="0">
              <a:buNone/>
            </a:pPr>
            <a:r>
              <a:rPr lang="en-US" dirty="0"/>
              <a:t> </a:t>
            </a:r>
            <a:r>
              <a:rPr lang="en-US" sz="2500" dirty="0"/>
              <a:t>B.</a:t>
            </a:r>
            <a:r>
              <a:rPr lang="en-US" dirty="0"/>
              <a:t>  </a:t>
            </a:r>
            <a:r>
              <a:rPr lang="en-US" sz="2500" u="sng" dirty="0"/>
              <a:t>Special Revelation</a:t>
            </a:r>
            <a:r>
              <a:rPr lang="en-US" sz="2500" dirty="0"/>
              <a:t> – the supernatural revelation of God to men</a:t>
            </a:r>
          </a:p>
          <a:p>
            <a:pPr marL="457200" indent="-457200">
              <a:buClr>
                <a:schemeClr val="accent2"/>
              </a:buClr>
              <a:buFont typeface="+mj-lt"/>
              <a:buAutoNum type="arabicPeriod"/>
            </a:pPr>
            <a:r>
              <a:rPr lang="en-US" sz="2500" dirty="0"/>
              <a:t>Throughout history, special revelation has come through many different avenues including: the lot, the </a:t>
            </a:r>
            <a:r>
              <a:rPr lang="en-US" sz="2500" dirty="0" err="1"/>
              <a:t>Urim</a:t>
            </a:r>
            <a:r>
              <a:rPr lang="en-US" sz="2500" dirty="0"/>
              <a:t> and </a:t>
            </a:r>
            <a:r>
              <a:rPr lang="en-US" sz="2500" dirty="0" err="1"/>
              <a:t>Thummim</a:t>
            </a:r>
            <a:r>
              <a:rPr lang="en-US" sz="2500" dirty="0"/>
              <a:t>, dreams, visions, </a:t>
            </a:r>
            <a:r>
              <a:rPr lang="en-US" sz="2500" dirty="0" err="1"/>
              <a:t>theophanies</a:t>
            </a:r>
            <a:r>
              <a:rPr lang="en-US" sz="2500" dirty="0"/>
              <a:t>, angels, prophets, events, Jesus, and the Bible.</a:t>
            </a:r>
          </a:p>
          <a:p>
            <a:pPr marL="457200" indent="-457200">
              <a:buClr>
                <a:schemeClr val="accent2"/>
              </a:buClr>
              <a:buFont typeface="+mj-lt"/>
              <a:buAutoNum type="arabicPeriod"/>
            </a:pPr>
            <a:r>
              <a:rPr lang="en-US" sz="2500" dirty="0"/>
              <a:t>Special revelation was the means God used to communicate His Word and ended with the completion of that Word (1 Cor. 13:10; Rev. 22:18, 19).</a:t>
            </a:r>
          </a:p>
          <a:p>
            <a:pPr marL="457200" indent="-457200">
              <a:buClr>
                <a:schemeClr val="accent2"/>
              </a:buClr>
              <a:buFont typeface="+mj-lt"/>
              <a:buAutoNum type="arabicPeriod"/>
            </a:pPr>
            <a:r>
              <a:rPr lang="en-US" sz="2500" dirty="0"/>
              <a:t>The special revelation of the Bible is dependable because it is self-authenticating. </a:t>
            </a:r>
            <a:endParaRPr lang="en-US" sz="2500" b="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5207" y="2019086"/>
            <a:ext cx="812800" cy="812800"/>
          </a:xfrm>
          <a:prstGeom prst="rect">
            <a:avLst/>
          </a:prstGeom>
        </p:spPr>
      </p:pic>
    </p:spTree>
    <p:extLst>
      <p:ext uri="{BB962C8B-B14F-4D97-AF65-F5344CB8AC3E}">
        <p14:creationId xmlns:p14="http://schemas.microsoft.com/office/powerpoint/2010/main" val="3402708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0100" y="0"/>
            <a:ext cx="7543800" cy="1130737"/>
          </a:xfrm>
        </p:spPr>
        <p:txBody>
          <a:bodyPr/>
          <a:lstStyle/>
          <a:p>
            <a:r>
              <a:rPr lang="en-US" dirty="0"/>
              <a:t>II. Inspiration</a:t>
            </a:r>
          </a:p>
        </p:txBody>
      </p:sp>
      <p:sp>
        <p:nvSpPr>
          <p:cNvPr id="2" name="Content Placeholder 1"/>
          <p:cNvSpPr>
            <a:spLocks noGrp="1"/>
          </p:cNvSpPr>
          <p:nvPr>
            <p:ph idx="1"/>
          </p:nvPr>
        </p:nvSpPr>
        <p:spPr>
          <a:xfrm>
            <a:off x="0" y="1270144"/>
            <a:ext cx="8512974" cy="5587856"/>
          </a:xfrm>
        </p:spPr>
        <p:txBody>
          <a:bodyPr>
            <a:normAutofit/>
          </a:bodyPr>
          <a:lstStyle/>
          <a:p>
            <a:pPr marL="457200" indent="-457200">
              <a:buAutoNum type="alphaUcPeriod"/>
            </a:pPr>
            <a:r>
              <a:rPr lang="en-US" dirty="0"/>
              <a:t>Inspiration occurred as God moved men along so that they recorded His message to mankind in the writer’s style and language without error, using the words He chose to use, saying all He wanted to say.</a:t>
            </a:r>
          </a:p>
          <a:p>
            <a:pPr marL="457200" indent="-457200">
              <a:buFont typeface="+mj-lt"/>
              <a:buAutoNum type="alphaUcPeriod"/>
            </a:pPr>
            <a:r>
              <a:rPr lang="en-US" dirty="0"/>
              <a:t>Biblical Claims of Inspiration</a:t>
            </a:r>
          </a:p>
          <a:p>
            <a:pPr marL="0" indent="0">
              <a:buNone/>
            </a:pPr>
            <a:r>
              <a:rPr lang="en-US" dirty="0"/>
              <a:t>      1.  The entire Bible is inspired and profitable (2 Tim. 3:16).</a:t>
            </a:r>
          </a:p>
          <a:p>
            <a:pPr marL="0" indent="0">
              <a:buNone/>
            </a:pPr>
            <a:r>
              <a:rPr lang="en-US" dirty="0"/>
              <a:t>         a.  In 1 Timothy 5:18 Paul combined quotes from the Old and New Testament and designated them both as Scripture.</a:t>
            </a:r>
          </a:p>
          <a:p>
            <a:pPr marL="0" indent="0">
              <a:buNone/>
            </a:pPr>
            <a:r>
              <a:rPr lang="en-US" dirty="0"/>
              <a:t>         b.  Peter in 2 Peter 3:16 referred to Paul’s writings as Scripture.</a:t>
            </a:r>
          </a:p>
          <a:p>
            <a:pPr marL="0" indent="0">
              <a:buNone/>
            </a:pPr>
            <a:r>
              <a:rPr lang="en-US" dirty="0"/>
              <a:t>      2.  All of the Bible is God-breathed (2 Tim. 3:16).</a:t>
            </a:r>
          </a:p>
          <a:p>
            <a:pPr marL="0" indent="0">
              <a:buNone/>
            </a:pPr>
            <a:r>
              <a:rPr lang="en-US" dirty="0"/>
              <a:t>         -  Though human authors wrote the texts, the Bible is the result of the breath of God.</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4357" y="2209800"/>
            <a:ext cx="812800" cy="812800"/>
          </a:xfrm>
          <a:prstGeom prst="rect">
            <a:avLst/>
          </a:prstGeom>
        </p:spPr>
      </p:pic>
    </p:spTree>
    <p:extLst>
      <p:ext uri="{BB962C8B-B14F-4D97-AF65-F5344CB8AC3E}">
        <p14:creationId xmlns:p14="http://schemas.microsoft.com/office/powerpoint/2010/main" val="2092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0100" y="0"/>
            <a:ext cx="7543800" cy="1130737"/>
          </a:xfrm>
        </p:spPr>
        <p:txBody>
          <a:bodyPr/>
          <a:lstStyle/>
          <a:p>
            <a:r>
              <a:rPr lang="en-US" dirty="0"/>
              <a:t>II. Inspiration</a:t>
            </a:r>
          </a:p>
        </p:txBody>
      </p:sp>
      <p:sp>
        <p:nvSpPr>
          <p:cNvPr id="2" name="Content Placeholder 1"/>
          <p:cNvSpPr>
            <a:spLocks noGrp="1"/>
          </p:cNvSpPr>
          <p:nvPr>
            <p:ph idx="1"/>
          </p:nvPr>
        </p:nvSpPr>
        <p:spPr>
          <a:xfrm>
            <a:off x="0" y="1270144"/>
            <a:ext cx="8465941" cy="5587856"/>
          </a:xfrm>
        </p:spPr>
        <p:txBody>
          <a:bodyPr>
            <a:normAutofit/>
          </a:bodyPr>
          <a:lstStyle/>
          <a:p>
            <a:pPr marL="457200" indent="-457200">
              <a:buFont typeface="+mj-lt"/>
              <a:buAutoNum type="alphaUcPeriod" startAt="2"/>
            </a:pPr>
            <a:r>
              <a:rPr lang="en-US" dirty="0"/>
              <a:t>Biblical Claims of Inspiration</a:t>
            </a:r>
          </a:p>
          <a:p>
            <a:pPr marL="0" indent="0">
              <a:buNone/>
            </a:pPr>
            <a:r>
              <a:rPr lang="en-US" dirty="0"/>
              <a:t>       3.  The entire Bible is profitable (2 Tim. 3:16) - It equips and instructs the believer (2 Tim. 3:16, 17).</a:t>
            </a:r>
          </a:p>
          <a:p>
            <a:pPr marL="0" indent="0">
              <a:buNone/>
            </a:pPr>
            <a:r>
              <a:rPr lang="en-US" dirty="0"/>
              <a:t>      4.  The Holy Spirit moved or bore the writers of the Bible along (2 Pet. 1:21).</a:t>
            </a:r>
          </a:p>
          <a:p>
            <a:pPr marL="0" indent="0">
              <a:buNone/>
            </a:pPr>
            <a:r>
              <a:rPr lang="en-US" dirty="0"/>
              <a:t>         a.  The Holy Spirit was the guiding and directing force for the writers of the Scriptures, though the writers played an active role.</a:t>
            </a:r>
          </a:p>
          <a:p>
            <a:pPr marL="0" indent="0">
              <a:buNone/>
            </a:pPr>
            <a:r>
              <a:rPr lang="en-US" dirty="0"/>
              <a:t>         b.  The writers’ wills did not interfere with the finished Word.</a:t>
            </a:r>
          </a:p>
          <a:p>
            <a:pPr marL="0" indent="0">
              <a:buNone/>
            </a:pPr>
            <a:r>
              <a:rPr lang="en-US" dirty="0"/>
              <a:t>         c.  What they wrote wasn’t from them but from God.</a:t>
            </a:r>
          </a:p>
          <a:p>
            <a:pPr marL="0" indent="0">
              <a:buNone/>
            </a:pPr>
            <a:r>
              <a:rPr lang="en-US" dirty="0"/>
              <a:t>      5.  God’s message came to us in specific words (1 Cor. 2:13).</a:t>
            </a:r>
          </a:p>
          <a:p>
            <a:pPr marL="0" indent="0">
              <a:buNone/>
            </a:pPr>
            <a:r>
              <a:rPr lang="en-US" dirty="0"/>
              <a:t>         -  The actual words of the Bible are inspired; thus, I believe in the verbal, plenary inspiration of the Bible.</a:t>
            </a:r>
          </a:p>
        </p:txBody>
      </p:sp>
    </p:spTree>
    <p:extLst>
      <p:ext uri="{BB962C8B-B14F-4D97-AF65-F5344CB8AC3E}">
        <p14:creationId xmlns:p14="http://schemas.microsoft.com/office/powerpoint/2010/main" val="3302465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85"/>
            <a:ext cx="8913813" cy="914400"/>
          </a:xfrm>
        </p:spPr>
        <p:txBody>
          <a:bodyPr/>
          <a:lstStyle/>
          <a:p>
            <a:r>
              <a:rPr lang="en-US" dirty="0"/>
              <a:t>III. The Inerrancy of the Bible</a:t>
            </a:r>
          </a:p>
        </p:txBody>
      </p:sp>
      <p:sp>
        <p:nvSpPr>
          <p:cNvPr id="3" name="Content Placeholder 2"/>
          <p:cNvSpPr>
            <a:spLocks noGrp="1"/>
          </p:cNvSpPr>
          <p:nvPr>
            <p:ph idx="1"/>
          </p:nvPr>
        </p:nvSpPr>
        <p:spPr>
          <a:xfrm>
            <a:off x="-1" y="1239164"/>
            <a:ext cx="9029773" cy="5618836"/>
          </a:xfrm>
        </p:spPr>
        <p:txBody>
          <a:bodyPr/>
          <a:lstStyle/>
          <a:p>
            <a:pPr marL="0" indent="0">
              <a:buNone/>
            </a:pPr>
            <a:r>
              <a:rPr lang="en-US" dirty="0"/>
              <a:t> A.  The Importance of Inerrancy</a:t>
            </a:r>
          </a:p>
          <a:p>
            <a:pPr marL="0" indent="0">
              <a:buNone/>
            </a:pPr>
            <a:r>
              <a:rPr lang="en-US" dirty="0"/>
              <a:t>      1.  The Bible teaches it.</a:t>
            </a:r>
          </a:p>
          <a:p>
            <a:pPr marL="0" indent="0">
              <a:buNone/>
            </a:pPr>
            <a:r>
              <a:rPr lang="en-US" dirty="0"/>
              <a:t>         a.  That being the case, to deny the teaching is to deny part of the Bible.</a:t>
            </a:r>
          </a:p>
          <a:p>
            <a:pPr marL="0" indent="0">
              <a:buNone/>
            </a:pPr>
            <a:r>
              <a:rPr lang="en-US" dirty="0"/>
              <a:t>         b.  If the Bible is errant in any way, all of its teachings are undermined and our understanding of Christ could be faulty.</a:t>
            </a:r>
          </a:p>
          <a:p>
            <a:pPr marL="0" indent="0">
              <a:buNone/>
            </a:pPr>
            <a:r>
              <a:rPr lang="en-US" dirty="0"/>
              <a:t>       2.  In light of the above, I believe that the Bible is without error in all its parts and words and that it tells the truth in everything it says though written by sinful  men.</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99080" y="4919869"/>
            <a:ext cx="812800" cy="812800"/>
          </a:xfrm>
          <a:prstGeom prst="rect">
            <a:avLst/>
          </a:prstGeom>
        </p:spPr>
      </p:pic>
    </p:spTree>
    <p:extLst>
      <p:ext uri="{BB962C8B-B14F-4D97-AF65-F5344CB8AC3E}">
        <p14:creationId xmlns:p14="http://schemas.microsoft.com/office/powerpoint/2010/main" val="3942458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85"/>
            <a:ext cx="8913813" cy="914400"/>
          </a:xfrm>
        </p:spPr>
        <p:txBody>
          <a:bodyPr/>
          <a:lstStyle/>
          <a:p>
            <a:r>
              <a:rPr lang="en-US" dirty="0"/>
              <a:t>III. The Inerrancy of the Bible</a:t>
            </a:r>
          </a:p>
        </p:txBody>
      </p:sp>
      <p:sp>
        <p:nvSpPr>
          <p:cNvPr id="3" name="Content Placeholder 2"/>
          <p:cNvSpPr>
            <a:spLocks noGrp="1"/>
          </p:cNvSpPr>
          <p:nvPr>
            <p:ph idx="1"/>
          </p:nvPr>
        </p:nvSpPr>
        <p:spPr>
          <a:xfrm>
            <a:off x="-1" y="1239164"/>
            <a:ext cx="9144001" cy="5618836"/>
          </a:xfrm>
        </p:spPr>
        <p:txBody>
          <a:bodyPr>
            <a:normAutofit fontScale="62500" lnSpcReduction="20000"/>
          </a:bodyPr>
          <a:lstStyle/>
          <a:p>
            <a:pPr marL="0" indent="0">
              <a:buNone/>
            </a:pPr>
            <a:r>
              <a:rPr lang="en-US" dirty="0"/>
              <a:t> </a:t>
            </a:r>
            <a:r>
              <a:rPr lang="en-US" sz="2400" dirty="0"/>
              <a:t> B.  Christ’s Teachings of Inerrancy</a:t>
            </a:r>
          </a:p>
          <a:p>
            <a:pPr marL="0" indent="0">
              <a:buNone/>
            </a:pPr>
            <a:r>
              <a:rPr lang="en-US" sz="2400" dirty="0"/>
              <a:t>      1.  Christ believed fully in the reliability of the Bible.</a:t>
            </a:r>
          </a:p>
          <a:p>
            <a:pPr marL="0" indent="0">
              <a:buNone/>
            </a:pPr>
            <a:r>
              <a:rPr lang="en-US" sz="2400" dirty="0"/>
              <a:t>      2.  Jesus believed plenary (every word) inspiration (Matt. 4:1-11)</a:t>
            </a:r>
          </a:p>
          <a:p>
            <a:pPr marL="0" indent="0">
              <a:buNone/>
            </a:pPr>
            <a:r>
              <a:rPr lang="en-US" sz="2400" dirty="0"/>
              <a:t>      3.  Christ had complete faith in the Old Testament’s reliability.</a:t>
            </a:r>
          </a:p>
          <a:p>
            <a:pPr marL="0" indent="0">
              <a:buNone/>
            </a:pPr>
            <a:r>
              <a:rPr lang="en-US" sz="2400" dirty="0"/>
              <a:t>         a.  He believed the histories it recorded including the accounts of Adam and Eve (Matt. 19:3-5; Mark 10:6-8), Noah’s flood (Matt. 24:38, 39; Luke 17:26, 27), the destruction of Sodom (Matt. 10:15; Luke 17:28, 29), and Jonah and the great fish (Matt. 12:40).</a:t>
            </a:r>
          </a:p>
          <a:p>
            <a:pPr marL="0" indent="0">
              <a:buNone/>
            </a:pPr>
            <a:r>
              <a:rPr lang="en-US" sz="2400" dirty="0"/>
              <a:t>         b.  He didn’t just allude to these stories but believed them to be entirely factual.</a:t>
            </a:r>
          </a:p>
          <a:p>
            <a:pPr marL="0" indent="0">
              <a:buNone/>
            </a:pPr>
            <a:r>
              <a:rPr lang="en-US" sz="2400" dirty="0"/>
              <a:t>      4.  Christ believed the Law and Prophets would not be abolished but fulfilled (Matt. 5:17, 18).</a:t>
            </a:r>
          </a:p>
          <a:p>
            <a:pPr marL="0" indent="0">
              <a:buNone/>
            </a:pPr>
            <a:r>
              <a:rPr lang="en-US" sz="2400" dirty="0"/>
              <a:t>         a.  The “Law and Prophets” included all of the Old Testament.</a:t>
            </a:r>
          </a:p>
          <a:p>
            <a:pPr marL="0" indent="0">
              <a:buNone/>
            </a:pPr>
            <a:r>
              <a:rPr lang="en-US" sz="2400" dirty="0"/>
              <a:t>         b.  He believed the Old Testament promises would be fulfilled down to the very jots and tittles.</a:t>
            </a:r>
          </a:p>
          <a:p>
            <a:pPr marL="0" indent="0">
              <a:buNone/>
            </a:pPr>
            <a:r>
              <a:rPr lang="en-US" sz="2400" dirty="0"/>
              <a:t>         c.  Christ believed every promise would be fulfilled just as it was spelled out.</a:t>
            </a:r>
          </a:p>
          <a:p>
            <a:pPr marL="0" indent="0">
              <a:buNone/>
            </a:pPr>
            <a:r>
              <a:rPr lang="en-US" sz="2400" dirty="0"/>
              <a:t>         d.  Christ based His arguments from the specific words of the written Word not on its concepts (Matt. 22:23-33).</a:t>
            </a:r>
          </a:p>
        </p:txBody>
      </p:sp>
    </p:spTree>
    <p:extLst>
      <p:ext uri="{BB962C8B-B14F-4D97-AF65-F5344CB8AC3E}">
        <p14:creationId xmlns:p14="http://schemas.microsoft.com/office/powerpoint/2010/main" val="259117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85"/>
            <a:ext cx="8913813" cy="914400"/>
          </a:xfrm>
        </p:spPr>
        <p:txBody>
          <a:bodyPr/>
          <a:lstStyle/>
          <a:p>
            <a:r>
              <a:rPr lang="en-US" dirty="0"/>
              <a:t>IV. Canonization</a:t>
            </a:r>
          </a:p>
        </p:txBody>
      </p:sp>
      <p:sp>
        <p:nvSpPr>
          <p:cNvPr id="3" name="Content Placeholder 2"/>
          <p:cNvSpPr>
            <a:spLocks noGrp="1"/>
          </p:cNvSpPr>
          <p:nvPr>
            <p:ph idx="1"/>
          </p:nvPr>
        </p:nvSpPr>
        <p:spPr>
          <a:xfrm>
            <a:off x="-1" y="1239164"/>
            <a:ext cx="9029773" cy="5618836"/>
          </a:xfrm>
        </p:spPr>
        <p:txBody>
          <a:bodyPr>
            <a:normAutofit/>
          </a:bodyPr>
          <a:lstStyle/>
          <a:p>
            <a:pPr marL="0" indent="0">
              <a:buNone/>
            </a:pPr>
            <a:r>
              <a:rPr lang="en-US" dirty="0"/>
              <a:t> A.  Definition of “canon” – a measure, standard, or criterion</a:t>
            </a:r>
          </a:p>
          <a:p>
            <a:pPr marL="0" indent="0">
              <a:buNone/>
            </a:pPr>
            <a:r>
              <a:rPr lang="en-US" dirty="0"/>
              <a:t>  B.  In order for a book to be admitted into the canon, it had to meet criteria.  </a:t>
            </a:r>
          </a:p>
          <a:p>
            <a:pPr marL="0" indent="0">
              <a:buNone/>
            </a:pPr>
            <a:r>
              <a:rPr lang="en-US" dirty="0"/>
              <a:t>     1.  acceptance by God’s people</a:t>
            </a:r>
          </a:p>
          <a:p>
            <a:pPr marL="0" indent="0">
              <a:buNone/>
            </a:pPr>
            <a:r>
              <a:rPr lang="en-US" dirty="0"/>
              <a:t>     2.  apostolic authority</a:t>
            </a:r>
          </a:p>
          <a:p>
            <a:pPr marL="0" indent="0">
              <a:buNone/>
            </a:pPr>
            <a:r>
              <a:rPr lang="en-US" dirty="0"/>
              <a:t>     3.  agreement with God’s truth</a:t>
            </a:r>
          </a:p>
          <a:p>
            <a:pPr marL="0" indent="0">
              <a:buNone/>
            </a:pPr>
            <a:r>
              <a:rPr lang="en-US" dirty="0"/>
              <a:t>     4.  authority – did it speak in God’s name</a:t>
            </a:r>
          </a:p>
          <a:p>
            <a:pPr marL="0" indent="0">
              <a:buNone/>
            </a:pPr>
            <a:r>
              <a:rPr lang="en-US" dirty="0"/>
              <a:t>     5.  ability – whether or not it possessed God’s power</a:t>
            </a:r>
          </a:p>
          <a:p>
            <a:pPr marL="0" indent="0">
              <a:buNone/>
            </a:pPr>
            <a:r>
              <a:rPr lang="en-US" dirty="0"/>
              <a:t>* 66 books passed this standard: 39 in the OT &amp; 27 NT </a:t>
            </a:r>
          </a:p>
          <a:p>
            <a:pPr marL="0" indent="0">
              <a:buNone/>
            </a:pPr>
            <a:r>
              <a:rPr lang="en-US" dirty="0"/>
              <a:t>  C. God chose the canonical books. Councilmen recognized, with the Holy Spirit’s power, which book to include.</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8423" y="2458123"/>
            <a:ext cx="812800" cy="812800"/>
          </a:xfrm>
          <a:prstGeom prst="rect">
            <a:avLst/>
          </a:prstGeom>
        </p:spPr>
      </p:pic>
    </p:spTree>
    <p:extLst>
      <p:ext uri="{BB962C8B-B14F-4D97-AF65-F5344CB8AC3E}">
        <p14:creationId xmlns:p14="http://schemas.microsoft.com/office/powerpoint/2010/main" val="3429242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96</TotalTime>
  <Words>1018</Words>
  <Application>Microsoft Macintosh PowerPoint</Application>
  <PresentationFormat>On-screen Show (4:3)</PresentationFormat>
  <Paragraphs>59</Paragraphs>
  <Slides>8</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Century Gothic</vt:lpstr>
      <vt:lpstr>Wingdings 2</vt:lpstr>
      <vt:lpstr>Perception</vt:lpstr>
      <vt:lpstr>Bibliology</vt:lpstr>
      <vt:lpstr>I. Revelation</vt:lpstr>
      <vt:lpstr>Revelation</vt:lpstr>
      <vt:lpstr>II. Inspiration</vt:lpstr>
      <vt:lpstr>II. Inspiration</vt:lpstr>
      <vt:lpstr>III. The Inerrancy of the Bible</vt:lpstr>
      <vt:lpstr>III. The Inerrancy of the Bible</vt:lpstr>
      <vt:lpstr>IV. Canonization</vt:lpstr>
    </vt:vector>
  </TitlesOfParts>
  <Company>Crosswind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Bibliology</dc:title>
  <dc:creator>Mike Baker</dc:creator>
  <cp:lastModifiedBy>Microsoft Office User</cp:lastModifiedBy>
  <cp:revision>18</cp:revision>
  <dcterms:created xsi:type="dcterms:W3CDTF">2013-04-27T21:42:10Z</dcterms:created>
  <dcterms:modified xsi:type="dcterms:W3CDTF">2019-03-19T15:13:18Z</dcterms:modified>
</cp:coreProperties>
</file>