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1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1" d="100"/>
          <a:sy n="81" d="100"/>
        </p:scale>
        <p:origin x="-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8915400" cy="8778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034553"/>
            <a:ext cx="8001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487987" y="2048256"/>
            <a:ext cx="3427413" cy="420624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2039112"/>
            <a:ext cx="4572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928616" y="1129553"/>
            <a:ext cx="3986784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8915400" cy="877824"/>
          </a:xfrm>
        </p:spPr>
        <p:txBody>
          <a:bodyPr tIns="137160" bIns="137160" anchor="b" anchorCtr="0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002305"/>
            <a:ext cx="8001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6601968" cy="29809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7543800" y="1129553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7543800" y="2629169"/>
            <a:ext cx="1371600" cy="148132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87553" y="1129554"/>
            <a:ext cx="914400" cy="5533278"/>
          </a:xfrm>
        </p:spPr>
        <p:txBody>
          <a:bodyPr vert="eaVert" lIns="274320" tIns="685800" bIns="68580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1734671"/>
            <a:ext cx="6426200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8915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943600"/>
            <a:ext cx="8001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t" anchorCtr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27100" y="1129553"/>
            <a:ext cx="7988300" cy="38862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8915400" cy="2286000"/>
          </a:xfrm>
          <a:solidFill>
            <a:schemeClr val="tx2"/>
          </a:solidFill>
        </p:spPr>
        <p:txBody>
          <a:bodyPr vert="horz" lIns="1188720" tIns="45720" rIns="274320" bIns="45720" rtlCol="0" anchor="b" anchorCtr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5484607"/>
            <a:ext cx="8001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91440" rIns="274320" bIns="91440" rtlCol="0" anchor="ctr" anchorCtr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7534" y="2595563"/>
            <a:ext cx="356616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588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588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7534" y="2017713"/>
            <a:ext cx="356616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7534" y="3065929"/>
            <a:ext cx="356616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120588" y="188259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212028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238974" y="2904565"/>
            <a:ext cx="3383280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8915400" cy="914400"/>
          </a:xfr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7534" y="2590800"/>
            <a:ext cx="356616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0952" y="2039111"/>
            <a:ext cx="356616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92608" tIns="274320" rIns="274320" bIns="2743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580094" y="188259"/>
            <a:ext cx="2133600" cy="365125"/>
          </a:xfrm>
        </p:spPr>
        <p:txBody>
          <a:bodyPr/>
          <a:lstStyle/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123856"/>
            <a:ext cx="8913813" cy="914400"/>
          </a:xfrm>
          <a:prstGeom prst="rect">
            <a:avLst/>
          </a:prstGeom>
          <a:solidFill>
            <a:schemeClr val="tx2"/>
          </a:solidFill>
        </p:spPr>
        <p:txBody>
          <a:bodyPr vert="horz" lIns="1188720" tIns="45720" rIns="27432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4424" y="2595562"/>
            <a:ext cx="7610476" cy="36707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0094" y="188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2FD254D-9688-D24E-B946-62F33F917403}" type="datetimeFigureOut">
              <a:rPr lang="en-US" smtClean="0"/>
              <a:t>7/30/13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20588" y="18825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9894" y="6569075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687F6D6-315E-1C47-AE68-EBF11755A82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0"/>
            <a:ext cx="7999413" cy="18288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914400" y="6675120"/>
            <a:ext cx="7999413" cy="18288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marL="0" indent="0" algn="l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Font typeface="Wingdings 2" pitchFamily="18" charset="2"/>
        <a:buChar char="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Font typeface="Wingdings 2" pitchFamily="18" charset="2"/>
        <a:buChar char="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3.wav"/><Relationship Id="rId2" Type="http://schemas.openxmlformats.org/officeDocument/2006/relationships/audio" Target="../media/media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4.wav"/><Relationship Id="rId2" Type="http://schemas.openxmlformats.org/officeDocument/2006/relationships/audio" Target="../media/media4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6.wav"/><Relationship Id="rId2" Type="http://schemas.openxmlformats.org/officeDocument/2006/relationships/audio" Target="../media/media6.wa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30999"/>
            <a:ext cx="8915400" cy="1204144"/>
          </a:xfrm>
        </p:spPr>
        <p:txBody>
          <a:bodyPr/>
          <a:lstStyle/>
          <a:p>
            <a:r>
              <a:rPr lang="en-US" sz="5500" dirty="0" smtClean="0"/>
              <a:t>ECCLESIOLOGY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I.  THE CHURCH </a:t>
            </a:r>
            <a:r>
              <a:rPr lang="en-US" b="1" dirty="0" smtClean="0"/>
              <a:t>– ITS </a:t>
            </a:r>
            <a:r>
              <a:rPr lang="en-US" b="1" dirty="0"/>
              <a:t>DEFINITION AND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 </a:t>
            </a:r>
            <a:r>
              <a:rPr lang="en-US" b="1" dirty="0" smtClean="0"/>
              <a:t>  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A.  T</a:t>
            </a:r>
            <a:r>
              <a:rPr lang="en-US" dirty="0" smtClean="0"/>
              <a:t>he </a:t>
            </a:r>
            <a:r>
              <a:rPr lang="en-US" dirty="0"/>
              <a:t>church is, based on the words used to describe it, a called-out organized body </a:t>
            </a:r>
            <a:r>
              <a:rPr lang="en-US" dirty="0" smtClean="0"/>
              <a:t>of </a:t>
            </a:r>
            <a:r>
              <a:rPr lang="en-US" dirty="0"/>
              <a:t>believers who belong to the Lord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B.  T</a:t>
            </a:r>
            <a:r>
              <a:rPr lang="en-US" dirty="0" smtClean="0"/>
              <a:t>he </a:t>
            </a:r>
            <a:r>
              <a:rPr lang="en-US" dirty="0"/>
              <a:t>Christian church is a New Testament institution beginning at Pentecost and </a:t>
            </a:r>
            <a:r>
              <a:rPr lang="en-US" dirty="0" smtClean="0"/>
              <a:t>ending </a:t>
            </a:r>
            <a:r>
              <a:rPr lang="en-US" dirty="0"/>
              <a:t>with the rapture.  </a:t>
            </a:r>
          </a:p>
          <a:p>
            <a:pPr marL="0" indent="0">
              <a:buNone/>
            </a:pPr>
            <a:r>
              <a:rPr lang="en-US" dirty="0"/>
              <a:t>   C.  T</a:t>
            </a:r>
            <a:r>
              <a:rPr lang="en-US" dirty="0" smtClean="0"/>
              <a:t>he </a:t>
            </a:r>
            <a:r>
              <a:rPr lang="en-US" dirty="0"/>
              <a:t>church is a habitation or dwelling place for God’s Spirit (Eph. 2:20, 21)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D.  T</a:t>
            </a:r>
            <a:r>
              <a:rPr lang="en-US" dirty="0" smtClean="0"/>
              <a:t>he </a:t>
            </a:r>
            <a:r>
              <a:rPr lang="en-US" dirty="0"/>
              <a:t>purpose of the church is to worship and glorify God (Eph. 1:4-6), evangelize </a:t>
            </a:r>
            <a:r>
              <a:rPr lang="en-US" dirty="0" smtClean="0"/>
              <a:t>the </a:t>
            </a:r>
            <a:r>
              <a:rPr lang="en-US" dirty="0"/>
              <a:t>lost (Matt. 28:19, 20), disciple believers to Christ’s likeness (Eph. 4:11-15), and to </a:t>
            </a:r>
            <a:r>
              <a:rPr lang="en-US" dirty="0" smtClean="0"/>
              <a:t>witness </a:t>
            </a:r>
            <a:r>
              <a:rPr lang="en-US" dirty="0"/>
              <a:t>of Christ and His Word (Acts 1:8).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52855" y="48571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26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I.  THE CHURCH </a:t>
            </a:r>
            <a:r>
              <a:rPr lang="en-US" b="1" dirty="0" smtClean="0"/>
              <a:t>– ITS </a:t>
            </a:r>
            <a:r>
              <a:rPr lang="en-US" b="1" dirty="0"/>
              <a:t>DEFINITION AND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 </a:t>
            </a:r>
            <a:r>
              <a:rPr lang="en-US" b="1" dirty="0" smtClean="0"/>
              <a:t>   CHARACTERISTICS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E.  T</a:t>
            </a:r>
            <a:r>
              <a:rPr lang="en-US" dirty="0" smtClean="0"/>
              <a:t>he </a:t>
            </a:r>
            <a:r>
              <a:rPr lang="en-US" dirty="0"/>
              <a:t>word “church” can refer to both a local body or the universal church.  </a:t>
            </a:r>
          </a:p>
          <a:p>
            <a:pPr marL="0" indent="0">
              <a:buNone/>
            </a:pPr>
            <a:r>
              <a:rPr lang="en-US" dirty="0"/>
              <a:t>       1.  The </a:t>
            </a:r>
            <a:r>
              <a:rPr lang="en-US" u="sng" dirty="0"/>
              <a:t>universal church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a.  Comprised of all believers from Pentecost to the Rapture (1 Cor. 12:13, 27; Eph. 2:19</a:t>
            </a:r>
            <a:r>
              <a:rPr lang="en-US" dirty="0" smtClean="0"/>
              <a:t>-22</a:t>
            </a:r>
            <a:r>
              <a:rPr lang="en-US" dirty="0"/>
              <a:t>; Acts 2:1-4, 47; 1 Thess. 4:13-18)</a:t>
            </a:r>
          </a:p>
          <a:p>
            <a:pPr marL="0" indent="0">
              <a:buNone/>
            </a:pPr>
            <a:r>
              <a:rPr lang="en-US" dirty="0"/>
              <a:t>         b.  It forms the body and bride of Christ.</a:t>
            </a:r>
          </a:p>
          <a:p>
            <a:pPr marL="0" indent="0">
              <a:buNone/>
            </a:pPr>
            <a:r>
              <a:rPr lang="en-US" dirty="0"/>
              <a:t>       2.  The </a:t>
            </a:r>
            <a:r>
              <a:rPr lang="en-US" u="sng" dirty="0"/>
              <a:t>local church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   a.  The local church is an organized body of believers in a certain location (Acts 2:41, </a:t>
            </a:r>
            <a:r>
              <a:rPr lang="en-US" dirty="0" smtClean="0"/>
              <a:t>47</a:t>
            </a:r>
            <a:r>
              <a:rPr lang="en-US" dirty="0"/>
              <a:t>; 11:22; 13:1; Philippians 1:1).  </a:t>
            </a:r>
          </a:p>
          <a:p>
            <a:pPr marL="0" indent="0">
              <a:buNone/>
            </a:pPr>
            <a:r>
              <a:rPr lang="en-US" dirty="0"/>
              <a:t>         b.  </a:t>
            </a:r>
            <a:r>
              <a:rPr lang="en-US" dirty="0"/>
              <a:t>T</a:t>
            </a:r>
            <a:r>
              <a:rPr lang="en-US" dirty="0" smtClean="0"/>
              <a:t>hrough </a:t>
            </a:r>
            <a:r>
              <a:rPr lang="en-US" dirty="0"/>
              <a:t>these local </a:t>
            </a:r>
            <a:r>
              <a:rPr lang="en-US" dirty="0" smtClean="0"/>
              <a:t>bodies, </a:t>
            </a:r>
            <a:r>
              <a:rPr lang="en-US" dirty="0"/>
              <a:t>Christ accomplishes His work.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5199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332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II.  CHRIST’S RELATIONSHIP TO THE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> </a:t>
            </a:r>
            <a:r>
              <a:rPr lang="en-US" b="1" dirty="0" smtClean="0"/>
              <a:t>    CHURCH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A</a:t>
            </a:r>
            <a:r>
              <a:rPr lang="en-US" dirty="0"/>
              <a:t>.  He foretold its founding (Matt. 16:16-18)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B.  He is the church’s foundation (1 Cor. 3:11)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C.  He purchased the church with His blood (Acts 20:28)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D.  His principle work is building the church (Matt. 16:18)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E.  The church is Christ’s </a:t>
            </a:r>
            <a:r>
              <a:rPr lang="en-US" dirty="0" smtClean="0"/>
              <a:t>body and, as such, is </a:t>
            </a:r>
            <a:r>
              <a:rPr lang="en-US" dirty="0"/>
              <a:t>an organism, not an organization. </a:t>
            </a:r>
            <a:r>
              <a:rPr lang="en-US" dirty="0" smtClean="0"/>
              <a:t>(</a:t>
            </a:r>
            <a:r>
              <a:rPr lang="en-US" dirty="0"/>
              <a:t>Eph. 5:30).</a:t>
            </a:r>
          </a:p>
          <a:p>
            <a:pPr marL="0" indent="0">
              <a:buNone/>
            </a:pPr>
            <a:r>
              <a:rPr lang="en-US" dirty="0" smtClean="0"/>
              <a:t>   F</a:t>
            </a:r>
            <a:r>
              <a:rPr lang="en-US" dirty="0"/>
              <a:t>.  He is the church’s head (Eph. 1:22, 23; Col. 1:18; 2:19). </a:t>
            </a:r>
          </a:p>
          <a:p>
            <a:pPr marL="0" indent="0">
              <a:buNone/>
            </a:pPr>
            <a:r>
              <a:rPr lang="en-US" dirty="0"/>
              <a:t>   G.  As head of the church, Christ guards and directs (Eph. 5:23, 24); is the source of life and </a:t>
            </a:r>
            <a:r>
              <a:rPr lang="en-US" dirty="0" smtClean="0"/>
              <a:t>fullness </a:t>
            </a:r>
            <a:r>
              <a:rPr lang="en-US" dirty="0"/>
              <a:t>(Eph. 1:23); and, is the cause of growth and unity (Eph. 4:15; Col. 2:19)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H.  The church is His bride (2 Cor. 11:2; Rev. 19:7).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7398" y="13762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2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II.  ITS MEMBERSHIP AND </a:t>
            </a:r>
            <a:r>
              <a:rPr lang="en-US" b="1" dirty="0" smtClean="0"/>
              <a:t>DISCIPLINE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A.  T</a:t>
            </a:r>
            <a:r>
              <a:rPr lang="en-US" dirty="0" smtClean="0"/>
              <a:t>he </a:t>
            </a:r>
            <a:r>
              <a:rPr lang="en-US" dirty="0"/>
              <a:t>church is composed of believers who have been “called-out” from the world </a:t>
            </a:r>
            <a:r>
              <a:rPr lang="en-US" dirty="0" smtClean="0"/>
              <a:t>and </a:t>
            </a:r>
            <a:r>
              <a:rPr lang="en-US" dirty="0"/>
              <a:t>are under the authority and control of Jesus Christ (Acts 2:41, 42).  </a:t>
            </a:r>
          </a:p>
          <a:p>
            <a:pPr marL="0" indent="0">
              <a:buNone/>
            </a:pPr>
            <a:r>
              <a:rPr lang="en-US" dirty="0"/>
              <a:t>   B.  S</a:t>
            </a:r>
            <a:r>
              <a:rPr lang="en-US" dirty="0" smtClean="0"/>
              <a:t>alvation </a:t>
            </a:r>
            <a:r>
              <a:rPr lang="en-US" dirty="0"/>
              <a:t>and baptism are requirements for church membership (Acts 2:41</a:t>
            </a:r>
            <a:r>
              <a:rPr lang="en-US" dirty="0" smtClean="0"/>
              <a:t>-42</a:t>
            </a:r>
            <a:r>
              <a:rPr lang="en-US" dirty="0"/>
              <a:t>)</a:t>
            </a:r>
            <a:r>
              <a:rPr lang="en-US" dirty="0" smtClean="0"/>
              <a:t>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C.  S</a:t>
            </a:r>
            <a:r>
              <a:rPr lang="en-US" dirty="0" smtClean="0"/>
              <a:t>in </a:t>
            </a:r>
            <a:r>
              <a:rPr lang="en-US" dirty="0"/>
              <a:t>should be dealt with within the church with those members practicing open sin </a:t>
            </a:r>
            <a:r>
              <a:rPr lang="en-US" dirty="0" smtClean="0"/>
              <a:t>being </a:t>
            </a:r>
            <a:r>
              <a:rPr lang="en-US" dirty="0"/>
              <a:t>disciplined by the church (Matt. 18:15-17; 1 Cor. 5:1, 5, 11-13).</a:t>
            </a:r>
          </a:p>
          <a:p>
            <a:pPr marL="0" indent="0">
              <a:buNone/>
            </a:pPr>
            <a:r>
              <a:rPr lang="en-US" dirty="0"/>
              <a:t>      - The purpose of this discipline is to restore the individual and to maintain doctrinal </a:t>
            </a:r>
            <a:r>
              <a:rPr lang="en-US" dirty="0" smtClean="0"/>
              <a:t>purity (</a:t>
            </a:r>
            <a:r>
              <a:rPr lang="en-US" dirty="0"/>
              <a:t>2 Thess. 3:14-15). 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8093" y="4700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3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/>
          <a:lstStyle/>
          <a:p>
            <a:r>
              <a:rPr lang="en-US" b="1" dirty="0"/>
              <a:t>III.  </a:t>
            </a:r>
            <a:r>
              <a:rPr lang="en-US" b="1" dirty="0" smtClean="0"/>
              <a:t>THE CHURCH’S </a:t>
            </a:r>
            <a:r>
              <a:rPr lang="en-US" b="1" dirty="0"/>
              <a:t>OFFICES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 fontScale="85000" lnSpcReduction="10000"/>
          </a:bodyPr>
          <a:lstStyle/>
          <a:p>
            <a:pPr marL="0" lvl="0" indent="0">
              <a:buNone/>
            </a:pPr>
            <a:r>
              <a:rPr lang="en-US" dirty="0" smtClean="0"/>
              <a:t>   A. </a:t>
            </a:r>
            <a:r>
              <a:rPr lang="en-US" dirty="0"/>
              <a:t>T</a:t>
            </a:r>
            <a:r>
              <a:rPr lang="en-US" dirty="0" smtClean="0"/>
              <a:t>he </a:t>
            </a:r>
            <a:r>
              <a:rPr lang="en-US" dirty="0"/>
              <a:t>Bible teaches two distinct offices in the </a:t>
            </a:r>
            <a:r>
              <a:rPr lang="en-US" dirty="0" smtClean="0"/>
              <a:t>church (pastor </a:t>
            </a:r>
            <a:r>
              <a:rPr lang="en-US" dirty="0"/>
              <a:t>and </a:t>
            </a:r>
            <a:r>
              <a:rPr lang="en-US" dirty="0" smtClean="0"/>
              <a:t>deacon). 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B.  </a:t>
            </a:r>
            <a:r>
              <a:rPr lang="en-US" b="1" dirty="0"/>
              <a:t>The pastor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1.  Names for and characteristics of the pastor</a:t>
            </a:r>
          </a:p>
          <a:p>
            <a:pPr marL="0" indent="0">
              <a:buNone/>
            </a:pPr>
            <a:r>
              <a:rPr lang="en-US" dirty="0"/>
              <a:t>        a.  T</a:t>
            </a:r>
            <a:r>
              <a:rPr lang="en-US" dirty="0" smtClean="0"/>
              <a:t>he </a:t>
            </a:r>
            <a:r>
              <a:rPr lang="en-US" dirty="0"/>
              <a:t>words </a:t>
            </a:r>
            <a:r>
              <a:rPr lang="en-US" i="1" dirty="0"/>
              <a:t>elder</a:t>
            </a:r>
            <a:r>
              <a:rPr lang="en-US" dirty="0"/>
              <a:t>, </a:t>
            </a:r>
            <a:r>
              <a:rPr lang="en-US" i="1" dirty="0"/>
              <a:t>bishop</a:t>
            </a:r>
            <a:r>
              <a:rPr lang="en-US" dirty="0"/>
              <a:t>, and </a:t>
            </a:r>
            <a:r>
              <a:rPr lang="en-US" i="1" dirty="0"/>
              <a:t>pastor</a:t>
            </a:r>
            <a:r>
              <a:rPr lang="en-US" dirty="0"/>
              <a:t> </a:t>
            </a:r>
            <a:r>
              <a:rPr lang="en-US" dirty="0" smtClean="0"/>
              <a:t>all appear to </a:t>
            </a:r>
            <a:r>
              <a:rPr lang="en-US" dirty="0"/>
              <a:t>refer to the same office (1 Pet. 5:1-4).  </a:t>
            </a:r>
          </a:p>
          <a:p>
            <a:pPr marL="0" indent="0">
              <a:buNone/>
            </a:pPr>
            <a:r>
              <a:rPr lang="en-US" dirty="0"/>
              <a:t>        b.  T</a:t>
            </a:r>
            <a:r>
              <a:rPr lang="en-US" dirty="0" smtClean="0"/>
              <a:t>hese </a:t>
            </a:r>
            <a:r>
              <a:rPr lang="en-US" dirty="0"/>
              <a:t>words have unique significance in describing the pastor.</a:t>
            </a:r>
          </a:p>
          <a:p>
            <a:pPr marL="0" indent="0">
              <a:buNone/>
            </a:pPr>
            <a:r>
              <a:rPr lang="en-US" dirty="0"/>
              <a:t>           - Elder refers to the maturity and leadership ability of the man (1 Tim. 5:17).</a:t>
            </a:r>
          </a:p>
          <a:p>
            <a:pPr marL="0" indent="0">
              <a:buNone/>
            </a:pPr>
            <a:r>
              <a:rPr lang="en-US" dirty="0"/>
              <a:t>           - Bishop refers to the pastor’s responsibility </a:t>
            </a:r>
            <a:r>
              <a:rPr lang="en-US" dirty="0" smtClean="0"/>
              <a:t>as</a:t>
            </a:r>
            <a:r>
              <a:rPr lang="en-US" dirty="0" smtClean="0"/>
              <a:t> </a:t>
            </a:r>
            <a:r>
              <a:rPr lang="en-US" dirty="0"/>
              <a:t>overseer (1 Peter 5:2).  </a:t>
            </a:r>
          </a:p>
          <a:p>
            <a:pPr marL="0" indent="0">
              <a:buNone/>
            </a:pPr>
            <a:r>
              <a:rPr lang="en-US" dirty="0"/>
              <a:t>           - Pastor refers to the minister as shepherd over Christ’s people (Acts 20:28).  </a:t>
            </a:r>
          </a:p>
          <a:p>
            <a:pPr marL="0" indent="0">
              <a:buNone/>
            </a:pPr>
            <a:r>
              <a:rPr lang="en-US" dirty="0"/>
              <a:t>      2.  The pastor’s qualifications</a:t>
            </a:r>
          </a:p>
          <a:p>
            <a:pPr marL="0" indent="0">
              <a:buNone/>
            </a:pPr>
            <a:r>
              <a:rPr lang="en-US" dirty="0"/>
              <a:t>         - For a man to be a minister, he must meet the qualifications found in 1 Tim 3:1-7 </a:t>
            </a:r>
            <a:r>
              <a:rPr lang="en-US" dirty="0" smtClean="0"/>
              <a:t>and </a:t>
            </a:r>
            <a:r>
              <a:rPr lang="en-US" dirty="0"/>
              <a:t>Titus 1:6-9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60035" y="150164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22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/>
          <a:lstStyle/>
          <a:p>
            <a:r>
              <a:rPr lang="en-US" b="1" dirty="0"/>
              <a:t>III.  </a:t>
            </a:r>
            <a:r>
              <a:rPr lang="en-US" b="1" dirty="0" smtClean="0"/>
              <a:t>THE CHURCH’S </a:t>
            </a:r>
            <a:r>
              <a:rPr lang="en-US" b="1" dirty="0"/>
              <a:t>OFFICES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/>
              <a:t> C.  </a:t>
            </a:r>
            <a:r>
              <a:rPr lang="en-US" b="1" dirty="0"/>
              <a:t>The deacon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1.  Their purpose</a:t>
            </a:r>
          </a:p>
          <a:p>
            <a:pPr marL="0" indent="0">
              <a:buNone/>
            </a:pPr>
            <a:r>
              <a:rPr lang="en-US" dirty="0"/>
              <a:t>         - Deacons are an office in the church with the responsibility of serving Christ and </a:t>
            </a:r>
            <a:r>
              <a:rPr lang="en-US" dirty="0" smtClean="0"/>
              <a:t>lightening </a:t>
            </a:r>
            <a:r>
              <a:rPr lang="en-US" dirty="0"/>
              <a:t>the burden of the pastor (Acts 6:2, 4).  </a:t>
            </a:r>
          </a:p>
          <a:p>
            <a:pPr marL="0" indent="0">
              <a:buNone/>
            </a:pPr>
            <a:r>
              <a:rPr lang="en-US" dirty="0"/>
              <a:t>      2.  Their qualifications</a:t>
            </a:r>
          </a:p>
          <a:p>
            <a:pPr marL="0" indent="0">
              <a:buNone/>
            </a:pPr>
            <a:r>
              <a:rPr lang="en-US" dirty="0"/>
              <a:t>         - For a man to be a deacon, he must meet the qualifications found in Acts 6:3, 5 </a:t>
            </a:r>
            <a:r>
              <a:rPr lang="en-US" dirty="0" smtClean="0"/>
              <a:t>and </a:t>
            </a:r>
            <a:r>
              <a:rPr lang="en-US" dirty="0"/>
              <a:t>1 Tim 3:8-13.</a:t>
            </a:r>
          </a:p>
        </p:txBody>
      </p:sp>
    </p:spTree>
    <p:extLst>
      <p:ext uri="{BB962C8B-B14F-4D97-AF65-F5344CB8AC3E}">
        <p14:creationId xmlns:p14="http://schemas.microsoft.com/office/powerpoint/2010/main" val="228899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IV.  </a:t>
            </a:r>
            <a:r>
              <a:rPr lang="en-US" b="1" dirty="0" smtClean="0"/>
              <a:t>THE CHURCH’S ORDINANCES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387553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 smtClean="0"/>
              <a:t>There </a:t>
            </a:r>
            <a:r>
              <a:rPr lang="en-US" sz="2100" dirty="0"/>
              <a:t>are two ordinances of the </a:t>
            </a:r>
            <a:r>
              <a:rPr lang="en-US" sz="2100" dirty="0" smtClean="0"/>
              <a:t>church</a:t>
            </a:r>
            <a:r>
              <a:rPr lang="en-US" sz="2100" dirty="0" smtClean="0"/>
              <a:t>. These ordinances are symbolic and impart no special grace.</a:t>
            </a:r>
            <a:endParaRPr lang="en-US" sz="2100" dirty="0"/>
          </a:p>
          <a:p>
            <a:pPr marL="0" indent="0">
              <a:buNone/>
            </a:pPr>
            <a:r>
              <a:rPr lang="en-US" sz="2100" dirty="0"/>
              <a:t>   </a:t>
            </a:r>
            <a:r>
              <a:rPr lang="en-US" sz="2100" dirty="0" smtClean="0"/>
              <a:t>A.  </a:t>
            </a:r>
            <a:r>
              <a:rPr lang="en-US" sz="2100" b="1" dirty="0"/>
              <a:t>Baptism</a:t>
            </a:r>
            <a:r>
              <a:rPr lang="en-US" sz="2100" dirty="0"/>
              <a:t>  </a:t>
            </a:r>
            <a:r>
              <a:rPr lang="en-US" sz="2100" dirty="0"/>
              <a:t>(Matt. 28:19, 20; Acts 2:38) </a:t>
            </a:r>
            <a:endParaRPr lang="en-US" sz="2100" dirty="0"/>
          </a:p>
          <a:p>
            <a:pPr marL="0" indent="0">
              <a:buNone/>
            </a:pPr>
            <a:r>
              <a:rPr lang="en-US" sz="2100" dirty="0"/>
              <a:t>      1.  The word “baptism” means </a:t>
            </a:r>
            <a:r>
              <a:rPr lang="en-US" sz="2100" i="1" dirty="0"/>
              <a:t>to place into</a:t>
            </a:r>
            <a:r>
              <a:rPr lang="en-US" sz="2100" dirty="0"/>
              <a:t>.  T</a:t>
            </a:r>
            <a:r>
              <a:rPr lang="en-US" sz="2100" dirty="0" smtClean="0"/>
              <a:t>he </a:t>
            </a:r>
            <a:r>
              <a:rPr lang="en-US" sz="2100" dirty="0"/>
              <a:t>biblical pattern for baptism is by </a:t>
            </a:r>
            <a:r>
              <a:rPr lang="en-US" sz="2100" dirty="0" smtClean="0"/>
              <a:t>immersion </a:t>
            </a:r>
            <a:r>
              <a:rPr lang="en-US" sz="2100" dirty="0"/>
              <a:t>(Acts 8:38, 39; John 3:23; Rom. 6:3-7).  </a:t>
            </a:r>
          </a:p>
          <a:p>
            <a:pPr marL="0" indent="0">
              <a:buNone/>
            </a:pPr>
            <a:r>
              <a:rPr lang="en-US" sz="2100" dirty="0"/>
              <a:t>      2.  </a:t>
            </a:r>
            <a:r>
              <a:rPr lang="en-US" sz="2100" dirty="0" smtClean="0"/>
              <a:t>Baptism </a:t>
            </a:r>
            <a:r>
              <a:rPr lang="en-US" sz="2100" dirty="0"/>
              <a:t>is only for those who have been born again (Acts 2:41; 8:37; 10:47).</a:t>
            </a:r>
          </a:p>
          <a:p>
            <a:pPr marL="0" indent="0">
              <a:buNone/>
            </a:pPr>
            <a:r>
              <a:rPr lang="en-US" sz="2100" dirty="0"/>
              <a:t>      3.  B</a:t>
            </a:r>
            <a:r>
              <a:rPr lang="en-US" sz="2100" dirty="0" smtClean="0"/>
              <a:t>aptism </a:t>
            </a:r>
            <a:r>
              <a:rPr lang="en-US" sz="2100" dirty="0"/>
              <a:t>symbolizes outwardly what inwardly happens to believers at salvation.  </a:t>
            </a:r>
          </a:p>
          <a:p>
            <a:pPr marL="0" indent="0">
              <a:buNone/>
            </a:pPr>
            <a:r>
              <a:rPr lang="en-US" sz="2100" dirty="0"/>
              <a:t>      4.  B</a:t>
            </a:r>
            <a:r>
              <a:rPr lang="en-US" sz="2100" dirty="0" smtClean="0"/>
              <a:t>aptism </a:t>
            </a:r>
            <a:r>
              <a:rPr lang="en-US" sz="2100" dirty="0"/>
              <a:t>pictures the believer’s identification with Christ’s death, burial and </a:t>
            </a:r>
            <a:r>
              <a:rPr lang="en-US" sz="2100" dirty="0" smtClean="0"/>
              <a:t>resurrection </a:t>
            </a:r>
            <a:r>
              <a:rPr lang="en-US" sz="2100" dirty="0"/>
              <a:t>(Matt. 28:19-20; Rom. 6:3-7; Col. 2:12).</a:t>
            </a:r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09192" y="1454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5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456"/>
            <a:ext cx="9144000" cy="914400"/>
          </a:xfrm>
        </p:spPr>
        <p:txBody>
          <a:bodyPr>
            <a:normAutofit/>
          </a:bodyPr>
          <a:lstStyle/>
          <a:p>
            <a:r>
              <a:rPr lang="en-US" b="1" dirty="0"/>
              <a:t>IV.  </a:t>
            </a:r>
            <a:r>
              <a:rPr lang="en-US" b="1" dirty="0" smtClean="0"/>
              <a:t>THE CHURCH’S ORDINANCES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23856"/>
            <a:ext cx="8724900" cy="5540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B.  </a:t>
            </a:r>
            <a:r>
              <a:rPr lang="en-US" b="1" dirty="0"/>
              <a:t>The Lord’s </a:t>
            </a:r>
            <a:r>
              <a:rPr lang="en-US" b="1" dirty="0" smtClean="0"/>
              <a:t>Supper </a:t>
            </a:r>
            <a:r>
              <a:rPr lang="en-US" dirty="0" smtClean="0"/>
              <a:t>(</a:t>
            </a:r>
            <a:r>
              <a:rPr lang="en-US" dirty="0"/>
              <a:t>Acts 20:7; 1 Cor. 11:20-34)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     1.  T</a:t>
            </a:r>
            <a:r>
              <a:rPr lang="en-US" dirty="0" smtClean="0"/>
              <a:t>he </a:t>
            </a:r>
            <a:r>
              <a:rPr lang="en-US" dirty="0"/>
              <a:t>supper symbolizes Christ’s sacrifice--the bread representing His body, the </a:t>
            </a:r>
            <a:r>
              <a:rPr lang="en-US" dirty="0" smtClean="0"/>
              <a:t>drink </a:t>
            </a:r>
            <a:r>
              <a:rPr lang="en-US" dirty="0"/>
              <a:t>representing His blood (1 Cor. 11:23-26; Matt. 26:26-30).  </a:t>
            </a:r>
          </a:p>
          <a:p>
            <a:pPr marL="0" indent="0">
              <a:buNone/>
            </a:pPr>
            <a:r>
              <a:rPr lang="en-US" dirty="0"/>
              <a:t>      2.  O</a:t>
            </a:r>
            <a:r>
              <a:rPr lang="en-US" dirty="0" smtClean="0"/>
              <a:t>nly </a:t>
            </a:r>
            <a:r>
              <a:rPr lang="en-US" dirty="0"/>
              <a:t>those believers who are in proper standing with Christ should partake of </a:t>
            </a:r>
            <a:r>
              <a:rPr lang="en-US" dirty="0" smtClean="0"/>
              <a:t>this </a:t>
            </a:r>
            <a:r>
              <a:rPr lang="en-US" dirty="0"/>
              <a:t>ordinance (1 Cor. 11:23-30).  </a:t>
            </a:r>
          </a:p>
          <a:p>
            <a:pPr marL="0" indent="0">
              <a:buNone/>
            </a:pPr>
            <a:r>
              <a:rPr lang="en-US" dirty="0"/>
              <a:t>      3.  T</a:t>
            </a:r>
            <a:r>
              <a:rPr lang="en-US" dirty="0" smtClean="0"/>
              <a:t>his </a:t>
            </a:r>
            <a:r>
              <a:rPr lang="en-US" dirty="0"/>
              <a:t>ordinance is to be practiced as a remembrance of Christ’s sacrifice (1 Cor. </a:t>
            </a:r>
            <a:r>
              <a:rPr lang="en-US" dirty="0" smtClean="0"/>
              <a:t>11</a:t>
            </a:r>
            <a:r>
              <a:rPr lang="en-US" dirty="0"/>
              <a:t>:24, 25).</a:t>
            </a:r>
          </a:p>
        </p:txBody>
      </p:sp>
    </p:spTree>
    <p:extLst>
      <p:ext uri="{BB962C8B-B14F-4D97-AF65-F5344CB8AC3E}">
        <p14:creationId xmlns:p14="http://schemas.microsoft.com/office/powerpoint/2010/main" val="3513565193"/>
      </p:ext>
    </p:extLst>
  </p:cSld>
  <p:clrMapOvr>
    <a:masterClrMapping/>
  </p:clrMapOvr>
</p:sld>
</file>

<file path=ppt/theme/theme1.xml><?xml version="1.0" encoding="utf-8"?>
<a:theme xmlns:a="http://schemas.openxmlformats.org/drawingml/2006/main" name="Perception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Perception.thmx</Template>
  <TotalTime>288</TotalTime>
  <Words>1202</Words>
  <Application>Microsoft Macintosh PowerPoint</Application>
  <PresentationFormat>On-screen Show (4:3)</PresentationFormat>
  <Paragraphs>57</Paragraphs>
  <Slides>9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Perception</vt:lpstr>
      <vt:lpstr>ECCLESIOLOGY </vt:lpstr>
      <vt:lpstr>I.  THE CHURCH – ITS DEFINITION AND      CHARACTERISTICS</vt:lpstr>
      <vt:lpstr>I.  THE CHURCH – ITS DEFINITION AND      CHARACTERISTICS</vt:lpstr>
      <vt:lpstr>II.  CHRIST’S RELATIONSHIP TO THE       CHURCH</vt:lpstr>
      <vt:lpstr>II.  ITS MEMBERSHIP AND DISCIPLINE</vt:lpstr>
      <vt:lpstr>III.  THE CHURCH’S OFFICES</vt:lpstr>
      <vt:lpstr>III.  THE CHURCH’S OFFICES</vt:lpstr>
      <vt:lpstr>IV.  THE CHURCH’S ORDINANCES</vt:lpstr>
      <vt:lpstr>IV.  THE CHURCH’S ORDINANCES</vt:lpstr>
    </vt:vector>
  </TitlesOfParts>
  <Company>Crosswind Church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CHRISTOLOGY </dc:title>
  <dc:creator>Mike Baker</dc:creator>
  <cp:lastModifiedBy>Mike Baker</cp:lastModifiedBy>
  <cp:revision>38</cp:revision>
  <dcterms:created xsi:type="dcterms:W3CDTF">2013-05-21T18:44:03Z</dcterms:created>
  <dcterms:modified xsi:type="dcterms:W3CDTF">2013-07-30T19:30:47Z</dcterms:modified>
</cp:coreProperties>
</file>