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1" r:id="rId9"/>
    <p:sldId id="260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0"/>
  </p:normalViewPr>
  <p:slideViewPr>
    <p:cSldViewPr snapToGrid="0" snapToObjects="1">
      <p:cViewPr varScale="1">
        <p:scale>
          <a:sx n="87" d="100"/>
          <a:sy n="87" d="100"/>
        </p:scale>
        <p:origin x="18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p2A5ljUnAz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0999"/>
            <a:ext cx="8915400" cy="1204144"/>
          </a:xfrm>
        </p:spPr>
        <p:txBody>
          <a:bodyPr/>
          <a:lstStyle/>
          <a:p>
            <a:r>
              <a:rPr lang="en-US" sz="5500" dirty="0"/>
              <a:t>SOTERIOLOGY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Michael R. </a:t>
            </a:r>
            <a:r>
              <a:rPr lang="en-US"/>
              <a:t>Baker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V.  THE ASSURANCE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8724900" cy="5623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B.  The </a:t>
            </a:r>
            <a:r>
              <a:rPr lang="en-US" b="1" dirty="0"/>
              <a:t>security of the believer’s salvation</a:t>
            </a:r>
            <a:endParaRPr lang="en-US" dirty="0"/>
          </a:p>
          <a:p>
            <a:pPr marL="0" lvl="0" indent="0">
              <a:buNone/>
            </a:pPr>
            <a:r>
              <a:rPr lang="en-US" dirty="0"/>
              <a:t>     1. Salvation is referred to as eternal life. If it could be lost, it would be far from being eternal (John 3:16).</a:t>
            </a:r>
          </a:p>
          <a:p>
            <a:pPr marL="0" lvl="0" indent="0">
              <a:buNone/>
            </a:pPr>
            <a:r>
              <a:rPr lang="en-US" dirty="0"/>
              <a:t>     2. God hates all sin the same, not believing that some sins are worse than others (Ps. 5:5; Matt 5:28).</a:t>
            </a:r>
          </a:p>
          <a:p>
            <a:pPr marL="0" indent="0">
              <a:buNone/>
            </a:pPr>
            <a:r>
              <a:rPr lang="en-US" dirty="0"/>
              <a:t>      3.  Since at salvation God becomes our Heavenly Father, what sin would cause that relationship to cease (John 1:12)?</a:t>
            </a:r>
          </a:p>
          <a:p>
            <a:pPr marL="0" indent="0">
              <a:buNone/>
            </a:pPr>
            <a:r>
              <a:rPr lang="en-US" dirty="0"/>
              <a:t>      4.  Works did not bring about our salvation; thus, works cannot take away our salvation (Titus 3:5).</a:t>
            </a:r>
          </a:p>
          <a:p>
            <a:pPr marL="0" indent="0">
              <a:buNone/>
            </a:pPr>
            <a:r>
              <a:rPr lang="en-US" dirty="0"/>
              <a:t>      5.  Our salvation is not based on us but on the finished work of Christ on the Cross (1 John 5:11).</a:t>
            </a:r>
          </a:p>
        </p:txBody>
      </p:sp>
    </p:spTree>
    <p:extLst>
      <p:ext uri="{BB962C8B-B14F-4D97-AF65-F5344CB8AC3E}">
        <p14:creationId xmlns:p14="http://schemas.microsoft.com/office/powerpoint/2010/main" val="247929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V.  THE ASSURANCE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8724900" cy="56236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     6.  Those condemned to Hell were never known by Christ (Matt. 7:23).</a:t>
            </a:r>
          </a:p>
          <a:p>
            <a:pPr marL="0" indent="0">
              <a:buNone/>
            </a:pPr>
            <a:r>
              <a:rPr lang="en-US" dirty="0"/>
              <a:t>      7.  The Bible tells us our salvation is preserved (1 Thess. 5:23, 24; Jude 1).</a:t>
            </a:r>
          </a:p>
          <a:p>
            <a:pPr marL="0" indent="0">
              <a:buNone/>
            </a:pPr>
            <a:r>
              <a:rPr lang="en-US" dirty="0"/>
              <a:t>      8.  We as believers are sealed by the indwelling Holy Spirit (2 Cor.1:22; 5:5; Eph. 1:13, 14; 4:30).</a:t>
            </a:r>
          </a:p>
          <a:p>
            <a:pPr marL="0" indent="0">
              <a:buNone/>
            </a:pPr>
            <a:r>
              <a:rPr lang="en-US" dirty="0"/>
              <a:t>      9.  Our salvation is in the hands of Christ and the Father (John 10:28, 29).</a:t>
            </a:r>
          </a:p>
          <a:p>
            <a:pPr marL="0" indent="0">
              <a:buNone/>
            </a:pPr>
            <a:r>
              <a:rPr lang="en-US" dirty="0"/>
              <a:t>    10.  Our salvation is not based on how we feel or act, but is based entirely on the Word of God (1 John 5:11-13).</a:t>
            </a:r>
          </a:p>
          <a:p>
            <a:pPr marL="0" indent="0">
              <a:buNone/>
            </a:pPr>
            <a:r>
              <a:rPr lang="en-US" dirty="0"/>
              <a:t>    11.  Christ is the One who began the work of salvation in a person and He will complete it (Phil. 1:6).</a:t>
            </a:r>
          </a:p>
          <a:p>
            <a:pPr marL="0" indent="0">
              <a:buNone/>
            </a:pPr>
            <a:r>
              <a:rPr lang="en-US" dirty="0"/>
              <a:t>    12.  Nothing can separate us from the love we have in Christ Jesus (Rom. 8:35-39).</a:t>
            </a:r>
          </a:p>
        </p:txBody>
      </p:sp>
    </p:spTree>
    <p:extLst>
      <p:ext uri="{BB962C8B-B14F-4D97-AF65-F5344CB8AC3E}">
        <p14:creationId xmlns:p14="http://schemas.microsoft.com/office/powerpoint/2010/main" val="351971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0999"/>
            <a:ext cx="8915400" cy="1204144"/>
          </a:xfrm>
        </p:spPr>
        <p:txBody>
          <a:bodyPr/>
          <a:lstStyle/>
          <a:p>
            <a:r>
              <a:rPr lang="en-US" sz="5500" dirty="0"/>
              <a:t>SOTERIOLOGY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https://www.youtube.com/watch?v=p2A5ljUnAzk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43867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1206834"/>
          </a:xfrm>
        </p:spPr>
        <p:txBody>
          <a:bodyPr>
            <a:normAutofit/>
          </a:bodyPr>
          <a:lstStyle/>
          <a:p>
            <a:r>
              <a:rPr lang="en-US" b="1" dirty="0"/>
              <a:t>I.  THE MEANING, NEED AND SOURCE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9833"/>
            <a:ext cx="8724900" cy="5331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 A.  </a:t>
            </a:r>
            <a:r>
              <a:rPr lang="en-US" sz="2600" u="sng" dirty="0"/>
              <a:t>The Meaning </a:t>
            </a:r>
            <a:r>
              <a:rPr lang="en-US" sz="2600" dirty="0"/>
              <a:t>– Salvation means to rescue from impending harm.</a:t>
            </a:r>
          </a:p>
          <a:p>
            <a:pPr marL="0" indent="0">
              <a:buNone/>
            </a:pPr>
            <a:r>
              <a:rPr lang="en-US" sz="2600" dirty="0"/>
              <a:t>   B.  </a:t>
            </a:r>
            <a:r>
              <a:rPr lang="en-US" sz="2600" u="sng" dirty="0"/>
              <a:t>The Need</a:t>
            </a:r>
            <a:r>
              <a:rPr lang="en-US" sz="2600" dirty="0"/>
              <a:t> – Man has rejected God and is controlled by Satan and sin; because of this, he deserves judgment and will receive it unless the grace of Christ intervenes.</a:t>
            </a:r>
          </a:p>
          <a:p>
            <a:pPr marL="0" indent="0">
              <a:buNone/>
            </a:pPr>
            <a:r>
              <a:rPr lang="en-US" sz="2600" dirty="0"/>
              <a:t>    C.  </a:t>
            </a:r>
            <a:r>
              <a:rPr lang="en-US" sz="2600" u="sng" dirty="0"/>
              <a:t>The Source</a:t>
            </a:r>
            <a:r>
              <a:rPr lang="en-US" sz="2600" dirty="0"/>
              <a:t> – Jesus Christ (John 3:16)</a:t>
            </a:r>
          </a:p>
          <a:p>
            <a:pPr marL="0" indent="0">
              <a:buNone/>
            </a:pPr>
            <a:r>
              <a:rPr lang="en-US" sz="2600" dirty="0"/>
              <a:t>     1.  He is able to save (Heb. 7:25; Jude 24).</a:t>
            </a:r>
          </a:p>
          <a:p>
            <a:pPr marL="0" indent="0">
              <a:buNone/>
            </a:pPr>
            <a:r>
              <a:rPr lang="en-US" sz="2600" dirty="0"/>
              <a:t>     2.  He is willing to save (1 Tim. 2:3, 4; 2 Pet. 3:9; Mt. 8:2, 3).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100" y="3179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II.  THE METHOD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8724900" cy="5623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 A.  The blood is necessary for salvation (Lev. 17:11; Heb. 9:22).</a:t>
            </a:r>
          </a:p>
          <a:p>
            <a:pPr marL="0" indent="0">
              <a:buNone/>
            </a:pPr>
            <a:r>
              <a:rPr lang="en-US" sz="2500" dirty="0"/>
              <a:t>      - This blood must be shed by an innocent person and applied by the recipient.</a:t>
            </a:r>
          </a:p>
          <a:p>
            <a:pPr marL="0" indent="0">
              <a:buNone/>
            </a:pPr>
            <a:r>
              <a:rPr lang="en-US" sz="2500" dirty="0"/>
              <a:t>   B.  Salvation is through a person [Christ] (Jonah 2:9; Acts 4:12; Heb. 5:9).</a:t>
            </a:r>
          </a:p>
          <a:p>
            <a:pPr marL="0" indent="0">
              <a:buNone/>
            </a:pPr>
            <a:r>
              <a:rPr lang="en-US" sz="2500" dirty="0"/>
              <a:t>   C.  Salvation is by grace (Eph. 2:8, 9; Titus 2:11).</a:t>
            </a:r>
          </a:p>
          <a:p>
            <a:pPr marL="0" indent="0">
              <a:buNone/>
            </a:pPr>
            <a:r>
              <a:rPr lang="en-US" sz="2500" dirty="0"/>
              <a:t>      - This saving grace is preceded by faith (Rom. 5:1; Heb. 11:6) and followed by God’s peace (Rom. 1:7; 1 Cor. 1:3).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7581" y="5641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III.  </a:t>
            </a:r>
            <a:r>
              <a:rPr lang="en-US" b="1"/>
              <a:t>THE TRINITY’S WORK IN </a:t>
            </a:r>
            <a:r>
              <a:rPr lang="en-US" b="1" dirty="0"/>
              <a:t>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8724900" cy="56236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A.  The work of the </a:t>
            </a:r>
            <a:r>
              <a:rPr lang="en-US" b="1" dirty="0"/>
              <a:t>Father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1.  He foreknew (Rom. 8:29; 11:2; 1 Pet. 1:2, 20).</a:t>
            </a:r>
          </a:p>
          <a:p>
            <a:pPr marL="0" indent="0">
              <a:buNone/>
            </a:pPr>
            <a:r>
              <a:rPr lang="en-US" dirty="0"/>
              <a:t>      2.  He predestinated (Rom. 8:29, 30; 1 Cor. 2:7; Eph. 1:5, 11).</a:t>
            </a:r>
          </a:p>
          <a:p>
            <a:pPr marL="0" indent="0">
              <a:buNone/>
            </a:pPr>
            <a:r>
              <a:rPr lang="en-US" dirty="0"/>
              <a:t>      3.  He chose/elected (Matt. 20:16; Acts 22:14; Rom. 8:33).</a:t>
            </a:r>
          </a:p>
          <a:p>
            <a:pPr marL="0" indent="0">
              <a:buNone/>
            </a:pPr>
            <a:r>
              <a:rPr lang="en-US" dirty="0"/>
              <a:t>      4.  He called (Rom. 8:29, 30; 9:7, 11, 24; Eph. 4:1, 4). </a:t>
            </a:r>
          </a:p>
          <a:p>
            <a:pPr marL="0" indent="0">
              <a:buNone/>
            </a:pPr>
            <a:r>
              <a:rPr lang="en-US" dirty="0"/>
              <a:t>   B.  The work of the </a:t>
            </a:r>
            <a:r>
              <a:rPr lang="en-US" b="1" dirty="0"/>
              <a:t>Son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- Christ’s finished work on the cross and His shed blood is the source of salvation (1 Pet. 1:18, 19).</a:t>
            </a:r>
          </a:p>
          <a:p>
            <a:pPr marL="0" indent="0">
              <a:buNone/>
            </a:pPr>
            <a:r>
              <a:rPr lang="en-US" dirty="0"/>
              <a:t>    C.  The work of the </a:t>
            </a:r>
            <a:r>
              <a:rPr lang="en-US" b="1" dirty="0"/>
              <a:t>Holy Spirit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-  He propagates the gospel (Rom. 15:18-21; 1 Thess. 1:5), convicts sinners (John 16:7-11), regenerates (Titus 3:5, 6), and sanctifies the believer (Rom. 15:16; 2 Thess. 2:13).</a:t>
            </a:r>
          </a:p>
        </p:txBody>
      </p:sp>
    </p:spTree>
    <p:extLst>
      <p:ext uri="{BB962C8B-B14F-4D97-AF65-F5344CB8AC3E}">
        <p14:creationId xmlns:p14="http://schemas.microsoft.com/office/powerpoint/2010/main" val="297704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III.  THE VOCABULARY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9144000" cy="5770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/>
              <a:t> A.  </a:t>
            </a:r>
            <a:r>
              <a:rPr lang="en-US" sz="1500" b="1" u="sng" dirty="0"/>
              <a:t>Conversion</a:t>
            </a:r>
            <a:r>
              <a:rPr lang="en-US" sz="1500" dirty="0"/>
              <a:t> (Ps. 19:7; James 5:20) – to turn in repentance from sin and to faith in the Savior (Acts 20:21)</a:t>
            </a:r>
          </a:p>
          <a:p>
            <a:pPr marL="0" indent="0">
              <a:buNone/>
            </a:pPr>
            <a:r>
              <a:rPr lang="en-US" sz="1500" dirty="0"/>
              <a:t>   B.  </a:t>
            </a:r>
            <a:r>
              <a:rPr lang="en-US" sz="1500" b="1" u="sng" dirty="0"/>
              <a:t>Substitution</a:t>
            </a:r>
            <a:r>
              <a:rPr lang="en-US" sz="1500" dirty="0"/>
              <a:t> (1 Pet. 3:18) – Christ, as our Substitute, took the wrath of our sins on the cross.</a:t>
            </a:r>
          </a:p>
          <a:p>
            <a:pPr marL="0" indent="0">
              <a:buNone/>
            </a:pPr>
            <a:r>
              <a:rPr lang="en-US" sz="1500" dirty="0"/>
              <a:t>      -  Christ became sin that we might become righteous (2 Cor. 5:21). </a:t>
            </a:r>
          </a:p>
          <a:p>
            <a:pPr marL="0" indent="0">
              <a:buNone/>
            </a:pPr>
            <a:r>
              <a:rPr lang="en-US" sz="1500" dirty="0"/>
              <a:t>   C.  </a:t>
            </a:r>
            <a:r>
              <a:rPr lang="en-US" sz="1500" b="1" u="sng" dirty="0"/>
              <a:t>Reconciliation </a:t>
            </a:r>
            <a:r>
              <a:rPr lang="en-US" sz="1500" dirty="0"/>
              <a:t>(2 Cor. 5:18, 19) – to make peace, to turn from fighting to friendship</a:t>
            </a:r>
          </a:p>
          <a:p>
            <a:pPr marL="0" indent="0">
              <a:buNone/>
            </a:pPr>
            <a:r>
              <a:rPr lang="en-US" sz="1500" dirty="0"/>
              <a:t>      1.  God has reconciled Himself to the world through Christ (2 Cor. 5:18, 19).</a:t>
            </a:r>
          </a:p>
          <a:p>
            <a:pPr marL="0" indent="0">
              <a:buNone/>
            </a:pPr>
            <a:r>
              <a:rPr lang="en-US" sz="1500" dirty="0"/>
              <a:t>      2.  Man must now reconcile himself to God through Christ (2 Cor. 5:20).</a:t>
            </a:r>
          </a:p>
          <a:p>
            <a:pPr marL="0" indent="0">
              <a:buNone/>
            </a:pPr>
            <a:r>
              <a:rPr lang="en-US" sz="1500" dirty="0"/>
              <a:t>      3.  This reconciliation occurred on the Cross (Col. 1:20).</a:t>
            </a:r>
          </a:p>
          <a:p>
            <a:pPr marL="0" indent="0">
              <a:buNone/>
            </a:pPr>
            <a:r>
              <a:rPr lang="en-US" sz="1500" dirty="0"/>
              <a:t>D.  </a:t>
            </a:r>
            <a:r>
              <a:rPr lang="en-US" sz="1500" b="1" u="sng" dirty="0"/>
              <a:t>Propitiation</a:t>
            </a:r>
            <a:r>
              <a:rPr lang="en-US" sz="1500" dirty="0"/>
              <a:t> (1 John 2:2; 4:10) – Christ’s blood is the payment, appeasement, satisfaction for our sin before God (Rom. 3:25;  Eph. 2:13).</a:t>
            </a:r>
          </a:p>
          <a:p>
            <a:pPr marL="0" indent="0">
              <a:buNone/>
            </a:pPr>
            <a:r>
              <a:rPr lang="en-US" sz="1500" dirty="0"/>
              <a:t>      1.  Man is under the wrath of God (Rom. 1:18).  His sins deserve a payment or penalty which is death (Rom. 6:23).  </a:t>
            </a:r>
          </a:p>
          <a:p>
            <a:pPr marL="0" indent="0">
              <a:buNone/>
            </a:pPr>
            <a:r>
              <a:rPr lang="en-US" sz="1500" dirty="0"/>
              <a:t>      2.  Christ did not desire us to experience that penalty; thus, He paid the price with His blood  (Eph. 2:13).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7142" y="31637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III.  THE VOCABULARY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8724900" cy="56236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E.  </a:t>
            </a:r>
            <a:r>
              <a:rPr lang="en-US" b="1" u="sng" dirty="0"/>
              <a:t>Remission and forgiveness</a:t>
            </a:r>
            <a:r>
              <a:rPr lang="en-US" dirty="0"/>
              <a:t> (Acts 10:43) – the putting away of our sins (Heb. 9:26).</a:t>
            </a:r>
          </a:p>
          <a:p>
            <a:pPr marL="0" lvl="0" indent="0">
              <a:buNone/>
            </a:pPr>
            <a:r>
              <a:rPr lang="en-US" b="1" dirty="0"/>
              <a:t> F. </a:t>
            </a:r>
            <a:r>
              <a:rPr lang="en-US" b="1" u="sng" dirty="0"/>
              <a:t>Redemption</a:t>
            </a:r>
            <a:r>
              <a:rPr lang="en-US" dirty="0"/>
              <a:t> (Luke 1:68; Gal. 3:13; Rev. 5:9) – to buy back, to pay a ransom price (Heb. 9:12).</a:t>
            </a:r>
          </a:p>
          <a:p>
            <a:pPr marL="0" indent="0">
              <a:buNone/>
            </a:pPr>
            <a:r>
              <a:rPr lang="en-US" dirty="0"/>
              <a:t>       - Christ paid the price of our sin with His precious blood (1 Pet. 1:18, 19).</a:t>
            </a:r>
          </a:p>
          <a:p>
            <a:pPr marL="0" indent="0">
              <a:buNone/>
            </a:pPr>
            <a:r>
              <a:rPr lang="en-US" dirty="0"/>
              <a:t>   G.  </a:t>
            </a:r>
            <a:r>
              <a:rPr lang="en-US" b="1" u="sng" dirty="0"/>
              <a:t>Regeneration</a:t>
            </a:r>
            <a:r>
              <a:rPr lang="en-US" dirty="0"/>
              <a:t> (Titus 3:5) – to make new or alive</a:t>
            </a:r>
          </a:p>
          <a:p>
            <a:pPr marL="0" indent="0">
              <a:buNone/>
            </a:pPr>
            <a:r>
              <a:rPr lang="en-US" dirty="0"/>
              <a:t>       - Christ gives us a new nature which results from the new birth (John 3:3; Eph. 4:24).</a:t>
            </a:r>
          </a:p>
          <a:p>
            <a:pPr marL="0" indent="0">
              <a:buNone/>
            </a:pPr>
            <a:r>
              <a:rPr lang="en-US" dirty="0"/>
              <a:t>   H.  </a:t>
            </a:r>
            <a:r>
              <a:rPr lang="en-US" b="1" u="sng" dirty="0"/>
              <a:t>Imputation</a:t>
            </a:r>
            <a:r>
              <a:rPr lang="en-US" dirty="0"/>
              <a:t> (Rom. 5:12; 1 Cor. 15:22) – adding to the account of someone</a:t>
            </a:r>
          </a:p>
          <a:p>
            <a:pPr marL="0" indent="0">
              <a:buNone/>
            </a:pPr>
            <a:r>
              <a:rPr lang="en-US" dirty="0"/>
              <a:t>      1.  Adam’s sin was added to our account (Rom. 5:12).</a:t>
            </a:r>
          </a:p>
          <a:p>
            <a:pPr marL="0" indent="0">
              <a:buNone/>
            </a:pPr>
            <a:r>
              <a:rPr lang="en-US" dirty="0"/>
              <a:t>      2.  Our sin was added to Christ’s account (Isa. 53:5, 11; 1 Pet. 2:24).</a:t>
            </a:r>
          </a:p>
          <a:p>
            <a:pPr marL="0" indent="0">
              <a:buNone/>
            </a:pPr>
            <a:r>
              <a:rPr lang="en-US" dirty="0"/>
              <a:t>      3.  God’s righteousness is added to the believer (Phil. 3:7-9).</a:t>
            </a:r>
          </a:p>
        </p:txBody>
      </p:sp>
    </p:spTree>
    <p:extLst>
      <p:ext uri="{BB962C8B-B14F-4D97-AF65-F5344CB8AC3E}">
        <p14:creationId xmlns:p14="http://schemas.microsoft.com/office/powerpoint/2010/main" val="231519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III.  THE VOCABULARY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8724900" cy="56236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I.  </a:t>
            </a:r>
            <a:r>
              <a:rPr lang="en-US" b="1" u="sng" dirty="0"/>
              <a:t>Adoption</a:t>
            </a:r>
            <a:r>
              <a:rPr lang="en-US" dirty="0"/>
              <a:t> (Gal. 4:4, 5) – to take on or make a son </a:t>
            </a:r>
          </a:p>
          <a:p>
            <a:pPr marL="0" indent="0">
              <a:buNone/>
            </a:pPr>
            <a:r>
              <a:rPr lang="en-US" dirty="0"/>
              <a:t>        -  At salvation we are adopted into the family of God and are able to enjoy all the privileges that accompany this.</a:t>
            </a:r>
          </a:p>
          <a:p>
            <a:pPr marL="0" indent="0">
              <a:buNone/>
            </a:pPr>
            <a:r>
              <a:rPr lang="en-US" dirty="0"/>
              <a:t>   J.  </a:t>
            </a:r>
            <a:r>
              <a:rPr lang="en-US" b="1" u="sng" dirty="0"/>
              <a:t>Justification</a:t>
            </a:r>
            <a:r>
              <a:rPr lang="en-US" dirty="0"/>
              <a:t> (Rom. 5:1; 3:24) – The judicial act of God whereby a sinner is declared righteous.</a:t>
            </a:r>
          </a:p>
          <a:p>
            <a:pPr marL="0" indent="0">
              <a:buNone/>
            </a:pPr>
            <a:r>
              <a:rPr lang="en-US" dirty="0"/>
              <a:t>   K.  </a:t>
            </a:r>
            <a:r>
              <a:rPr lang="en-US" b="1" u="sng" dirty="0"/>
              <a:t>Sanctification</a:t>
            </a:r>
            <a:r>
              <a:rPr lang="en-US" dirty="0"/>
              <a:t> (John 17:19; Eph. 5:25, 26; 1 Thess. 4:3; 5:23) – to be set apart by and for God</a:t>
            </a:r>
          </a:p>
          <a:p>
            <a:pPr marL="0" indent="0">
              <a:buNone/>
            </a:pPr>
            <a:r>
              <a:rPr lang="en-US" dirty="0"/>
              <a:t>      1.  Positional sanctification occurs at salvation (Hebrews 10:10), while progressive sanctification occurs throughout the believer’s life as he is conformed to the image of Christ (Rom. 12:2; 2 Cor. 4:16; 1 John 3:3).</a:t>
            </a:r>
          </a:p>
          <a:p>
            <a:pPr marL="0" indent="0">
              <a:buNone/>
            </a:pPr>
            <a:r>
              <a:rPr lang="en-US" dirty="0"/>
              <a:t>      2.  Ultimate Sanctification will occur when we are eternally with the Lord.</a:t>
            </a:r>
          </a:p>
          <a:p>
            <a:pPr marL="0" indent="0">
              <a:buNone/>
            </a:pPr>
            <a:r>
              <a:rPr lang="en-US" dirty="0"/>
              <a:t>   L.  </a:t>
            </a:r>
            <a:r>
              <a:rPr lang="en-US" b="1" u="sng" dirty="0"/>
              <a:t>Glorification</a:t>
            </a:r>
            <a:r>
              <a:rPr lang="en-US" dirty="0"/>
              <a:t> (Rom. 8:30, 18; 1 Cor. 15:43) – This is the culmination of our salvation experience in which we are completed in Christ.  </a:t>
            </a:r>
          </a:p>
          <a:p>
            <a:pPr marL="0" indent="0">
              <a:buNone/>
            </a:pPr>
            <a:r>
              <a:rPr lang="en-US" dirty="0"/>
              <a:t>       - It results in a new body (Phil. 3:21; 1 Cor. 15:44, 49) and the pleasure of eternity with the Lord (1 Thess. 4:17).</a:t>
            </a:r>
          </a:p>
        </p:txBody>
      </p:sp>
    </p:spTree>
    <p:extLst>
      <p:ext uri="{BB962C8B-B14F-4D97-AF65-F5344CB8AC3E}">
        <p14:creationId xmlns:p14="http://schemas.microsoft.com/office/powerpoint/2010/main" val="140656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III.  THE VOCABULARY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8724900" cy="56236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  M.  </a:t>
            </a:r>
            <a:r>
              <a:rPr lang="en-US" b="1" u="sng" dirty="0"/>
              <a:t>Ordain</a:t>
            </a:r>
            <a:r>
              <a:rPr lang="en-US" dirty="0"/>
              <a:t> – God has a plan and He arranges things to happen according to that plan (Matt. 28:16; Rom. 13:1; Acts 13:48).</a:t>
            </a:r>
          </a:p>
          <a:p>
            <a:pPr marL="0" indent="0">
              <a:buNone/>
            </a:pPr>
            <a:r>
              <a:rPr lang="en-US" dirty="0"/>
              <a:t>   N.  </a:t>
            </a:r>
            <a:r>
              <a:rPr lang="en-US" b="1" u="sng" dirty="0"/>
              <a:t>Foreknowledge</a:t>
            </a:r>
            <a:r>
              <a:rPr lang="en-US" dirty="0"/>
              <a:t> (Acts 15:18; Rom. 11:1, 2; 1 Pet. 1:2) – to know beforehand</a:t>
            </a:r>
          </a:p>
          <a:p>
            <a:pPr marL="0" indent="0">
              <a:buNone/>
            </a:pPr>
            <a:r>
              <a:rPr lang="en-US" dirty="0"/>
              <a:t>      1.  God knows the end from the beginning.</a:t>
            </a:r>
          </a:p>
          <a:p>
            <a:pPr marL="0" indent="0">
              <a:buNone/>
            </a:pPr>
            <a:r>
              <a:rPr lang="en-US" dirty="0"/>
              <a:t>      2.  He knew from eternity past those who would receive Him and reject Him.</a:t>
            </a:r>
          </a:p>
          <a:p>
            <a:pPr marL="0" indent="0">
              <a:buNone/>
            </a:pPr>
            <a:r>
              <a:rPr lang="en-US" dirty="0"/>
              <a:t>   O.  </a:t>
            </a:r>
            <a:r>
              <a:rPr lang="en-US" b="1" u="sng" dirty="0"/>
              <a:t>Election</a:t>
            </a:r>
            <a:r>
              <a:rPr lang="en-US" dirty="0"/>
              <a:t> (Rom. 8:33; Eph. 1:4; 2 Thess. 2:13)  – to select from a group  </a:t>
            </a:r>
          </a:p>
          <a:p>
            <a:pPr marL="0" indent="0">
              <a:buNone/>
            </a:pPr>
            <a:r>
              <a:rPr lang="en-US" dirty="0"/>
              <a:t>        - God in eternity past selected those who would trust Him. </a:t>
            </a:r>
          </a:p>
          <a:p>
            <a:pPr marL="0" indent="0">
              <a:buNone/>
            </a:pPr>
            <a:r>
              <a:rPr lang="en-US" dirty="0"/>
              <a:t>   P.  </a:t>
            </a:r>
            <a:r>
              <a:rPr lang="en-US" b="1" u="sng" dirty="0"/>
              <a:t>Predestination</a:t>
            </a:r>
            <a:r>
              <a:rPr lang="en-US" dirty="0"/>
              <a:t> (Rom. 8:29, 30; Eph. 1:9-12) – to determine beforehand</a:t>
            </a:r>
          </a:p>
          <a:p>
            <a:pPr marL="0" indent="0">
              <a:buNone/>
            </a:pPr>
            <a:r>
              <a:rPr lang="en-US" dirty="0"/>
              <a:t>        - Christ determined beforehand a plan for history and to set apart a people.</a:t>
            </a:r>
          </a:p>
          <a:p>
            <a:pPr marL="0" indent="0">
              <a:buNone/>
            </a:pPr>
            <a:r>
              <a:rPr lang="en-US" dirty="0"/>
              <a:t>   Q.  </a:t>
            </a:r>
            <a:r>
              <a:rPr lang="en-US" b="1" u="sng" dirty="0"/>
              <a:t>Calling</a:t>
            </a:r>
            <a:r>
              <a:rPr lang="en-US" dirty="0"/>
              <a:t> – to summon</a:t>
            </a:r>
          </a:p>
          <a:p>
            <a:pPr marL="0" indent="0">
              <a:buNone/>
            </a:pPr>
            <a:r>
              <a:rPr lang="en-US" dirty="0"/>
              <a:t>        - God calls His elect to salvation (Rom. 8:30; 1 Thess. 2:12; 2 Tim. 1:9). </a:t>
            </a:r>
          </a:p>
        </p:txBody>
      </p:sp>
    </p:spTree>
    <p:extLst>
      <p:ext uri="{BB962C8B-B14F-4D97-AF65-F5344CB8AC3E}">
        <p14:creationId xmlns:p14="http://schemas.microsoft.com/office/powerpoint/2010/main" val="27897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99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V.  THE ASSURANCE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399"/>
            <a:ext cx="8724900" cy="56236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A.  The </a:t>
            </a:r>
            <a:r>
              <a:rPr lang="en-US" b="1" dirty="0"/>
              <a:t>assurance of salvation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1.  A person can know without doubt that they are saved (1 John 5:13).</a:t>
            </a:r>
          </a:p>
          <a:p>
            <a:pPr marL="0" indent="0">
              <a:buNone/>
            </a:pPr>
            <a:r>
              <a:rPr lang="en-US" dirty="0"/>
              <a:t>         - Persons should examine themselves to see whether or not they are true believers (2 Cor. 13:5).</a:t>
            </a:r>
          </a:p>
          <a:p>
            <a:pPr marL="0" indent="0">
              <a:buNone/>
            </a:pPr>
            <a:r>
              <a:rPr lang="en-US" dirty="0"/>
              <a:t>      2.  At salvation we are born again (John 3:3) into a new family, the family of God (John 1:12).</a:t>
            </a:r>
          </a:p>
          <a:p>
            <a:pPr marL="0" indent="0">
              <a:buNone/>
            </a:pPr>
            <a:r>
              <a:rPr lang="en-US" dirty="0"/>
              <a:t>      3.  After salvation, we have a new Father who will never reject or forsake His children (Heb. 13:5; Ps. 37:28).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6334" y="47160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539</TotalTime>
  <Words>1595</Words>
  <Application>Microsoft Macintosh PowerPoint</Application>
  <PresentationFormat>On-screen Show (4:3)</PresentationFormat>
  <Paragraphs>88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Century Gothic</vt:lpstr>
      <vt:lpstr>Wingdings 2</vt:lpstr>
      <vt:lpstr>Perception</vt:lpstr>
      <vt:lpstr>SOTERIOLOGY </vt:lpstr>
      <vt:lpstr>I.  THE MEANING, NEED AND SOURCE OF SALVATION</vt:lpstr>
      <vt:lpstr>II.  THE METHOD OF SALVATION</vt:lpstr>
      <vt:lpstr>III.  THE TRINITY’S WORK IN SALVATION</vt:lpstr>
      <vt:lpstr>III.  THE VOCABULARY OF SALVATION</vt:lpstr>
      <vt:lpstr>III.  THE VOCABULARY OF SALVATION</vt:lpstr>
      <vt:lpstr>III.  THE VOCABULARY OF SALVATION</vt:lpstr>
      <vt:lpstr>III.  THE VOCABULARY OF SALVATION</vt:lpstr>
      <vt:lpstr>V.  THE ASSURANCE OF SALVATION</vt:lpstr>
      <vt:lpstr>V.  THE ASSURANCE OF SALVATION</vt:lpstr>
      <vt:lpstr>V.  THE ASSURANCE OF SALVATION</vt:lpstr>
      <vt:lpstr>SOTERIOLOGY </vt:lpstr>
    </vt:vector>
  </TitlesOfParts>
  <Company>Crosswind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CHRISTOLOGY </dc:title>
  <dc:creator>Mike Baker</dc:creator>
  <cp:lastModifiedBy>Microsoft Office User</cp:lastModifiedBy>
  <cp:revision>35</cp:revision>
  <dcterms:created xsi:type="dcterms:W3CDTF">2013-05-21T18:44:03Z</dcterms:created>
  <dcterms:modified xsi:type="dcterms:W3CDTF">2019-04-15T23:17:35Z</dcterms:modified>
</cp:coreProperties>
</file>