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62" r:id="rId5"/>
    <p:sldId id="261" r:id="rId6"/>
    <p:sldId id="263" r:id="rId7"/>
    <p:sldId id="260" r:id="rId8"/>
    <p:sldId id="259" r:id="rId9"/>
    <p:sldId id="266" r:id="rId10"/>
    <p:sldId id="264" r:id="rId11"/>
    <p:sldId id="267" r:id="rId12"/>
    <p:sldId id="269" r:id="rId13"/>
    <p:sldId id="268" r:id="rId14"/>
    <p:sldId id="270" r:id="rId15"/>
    <p:sldId id="265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20"/>
  </p:normalViewPr>
  <p:slideViewPr>
    <p:cSldViewPr snapToGrid="0" snapToObjects="1">
      <p:cViewPr varScale="1">
        <p:scale>
          <a:sx n="87" d="100"/>
          <a:sy n="87" d="100"/>
        </p:scale>
        <p:origin x="1824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9"/>
            <a:ext cx="8915400" cy="877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034553"/>
            <a:ext cx="8001000" cy="382344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D254D-9688-D24E-B946-62F33F917403}" type="datetimeFigureOut">
              <a:rPr lang="en-US" smtClean="0"/>
              <a:t>4/15/19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F6D6-315E-1C47-AE68-EBF11755A8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87987" y="2048256"/>
            <a:ext cx="3427413" cy="420624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2039112"/>
            <a:ext cx="457200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B2FD254D-9688-D24E-B946-62F33F917403}" type="datetimeFigureOut">
              <a:rPr lang="en-US" smtClean="0"/>
              <a:t>4/15/19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F6D6-315E-1C47-AE68-EBF11755A8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D254D-9688-D24E-B946-62F33F917403}" type="datetimeFigureOut">
              <a:rPr lang="en-US" smtClean="0"/>
              <a:t>4/15/19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B2FD254D-9688-D24E-B946-62F33F917403}" type="datetimeFigureOut">
              <a:rPr lang="en-US" smtClean="0"/>
              <a:t>4/15/19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28616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B2FD254D-9688-D24E-B946-62F33F917403}" type="datetimeFigureOut">
              <a:rPr lang="en-US" smtClean="0"/>
              <a:t>4/15/19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6601968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43800" y="1129553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543800" y="2629169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D254D-9688-D24E-B946-62F33F917403}" type="datetimeFigureOut">
              <a:rPr lang="en-US" smtClean="0"/>
              <a:t>4/15/19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F6D6-315E-1C47-AE68-EBF11755A8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87553" y="1129554"/>
            <a:ext cx="914400" cy="5533278"/>
          </a:xfrm>
        </p:spPr>
        <p:txBody>
          <a:bodyPr vert="eaVert" lIns="274320" tIns="685800" bIns="685800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1734671"/>
            <a:ext cx="6426200" cy="4542304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D254D-9688-D24E-B946-62F33F917403}" type="datetimeFigureOut">
              <a:rPr lang="en-US" smtClean="0"/>
              <a:t>4/15/19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F6D6-315E-1C47-AE68-EBF11755A8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D254D-9688-D24E-B946-62F33F917403}" type="datetimeFigureOut">
              <a:rPr lang="en-US" smtClean="0"/>
              <a:t>4/15/19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F6D6-315E-1C47-AE68-EBF11755A8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25435"/>
            <a:ext cx="891540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943600"/>
            <a:ext cx="8001000" cy="91440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 anchor="t" anchorCtr="0"/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D254D-9688-D24E-B946-62F33F917403}" type="datetimeFigureOut">
              <a:rPr lang="en-US" smtClean="0"/>
              <a:t>4/15/19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38862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399"/>
            <a:ext cx="8915400" cy="2286000"/>
          </a:xfrm>
          <a:solidFill>
            <a:schemeClr val="tx2"/>
          </a:solidFill>
        </p:spPr>
        <p:txBody>
          <a:bodyPr vert="horz" lIns="1188720" tIns="45720" rIns="274320" bIns="45720" rtlCol="0" anchor="b" anchorCtr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484607"/>
            <a:ext cx="8001000" cy="77724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ctr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D254D-9688-D24E-B946-62F33F917403}" type="datetimeFigureOut">
              <a:rPr lang="en-US" smtClean="0"/>
              <a:t>4/15/19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F6D6-315E-1C47-AE68-EBF11755A8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7534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B2FD254D-9688-D24E-B946-62F33F917403}" type="datetimeFigureOut">
              <a:rPr lang="en-US" smtClean="0"/>
              <a:t>4/15/19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F6D6-315E-1C47-AE68-EBF11755A8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588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588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7534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7534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B2FD254D-9688-D24E-B946-62F33F917403}" type="datetimeFigureOut">
              <a:rPr lang="en-US" smtClean="0"/>
              <a:t>4/15/19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120588" y="188259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F6D6-315E-1C47-AE68-EBF11755A827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D254D-9688-D24E-B946-62F33F917403}" type="datetimeFigureOut">
              <a:rPr lang="en-US" smtClean="0"/>
              <a:t>4/15/19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F6D6-315E-1C47-AE68-EBF11755A8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D254D-9688-D24E-B946-62F33F917403}" type="datetimeFigureOut">
              <a:rPr lang="en-US" smtClean="0"/>
              <a:t>4/15/19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F6D6-315E-1C47-AE68-EBF11755A8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7534" y="2590800"/>
            <a:ext cx="3566160" cy="368617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2000"/>
            </a:lvl6pPr>
            <a:lvl7pPr marL="2055813" indent="-344488">
              <a:defRPr sz="2000"/>
            </a:lvl7pPr>
            <a:lvl8pPr marL="2055813" indent="-344488">
              <a:defRPr sz="2000"/>
            </a:lvl8pPr>
            <a:lvl9pPr marL="2055813" indent="-344488"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952" y="2039111"/>
            <a:ext cx="356616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B2FD254D-9688-D24E-B946-62F33F917403}" type="datetimeFigureOut">
              <a:rPr lang="en-US" smtClean="0"/>
              <a:t>4/15/19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F6D6-315E-1C47-AE68-EBF11755A8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123856"/>
            <a:ext cx="8913813" cy="914400"/>
          </a:xfrm>
          <a:prstGeom prst="rect">
            <a:avLst/>
          </a:prstGeo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4424" y="2595562"/>
            <a:ext cx="7610476" cy="3670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2FD254D-9688-D24E-B946-62F33F917403}" type="datetimeFigureOut">
              <a:rPr lang="en-US" smtClean="0"/>
              <a:t>4/15/19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0588" y="1882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9894" y="656907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687F6D6-315E-1C47-AE68-EBF11755A82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0"/>
            <a:ext cx="7999413" cy="1828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914400" y="6675120"/>
            <a:ext cx="7999413" cy="18288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marL="0" indent="0" algn="l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830999"/>
            <a:ext cx="8915400" cy="1204144"/>
          </a:xfrm>
        </p:spPr>
        <p:txBody>
          <a:bodyPr/>
          <a:lstStyle/>
          <a:p>
            <a:r>
              <a:rPr lang="en-US" sz="5500" dirty="0"/>
              <a:t>ANGELOLOGY</a:t>
            </a:r>
            <a:r>
              <a:rPr lang="en-US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Dr. Michael R. </a:t>
            </a:r>
            <a:r>
              <a:rPr lang="en-US"/>
              <a:t>Baker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2870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8628"/>
            <a:ext cx="9144000" cy="9144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VI.  THE JUDGMENT OF FALLEN ANGELS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93028"/>
            <a:ext cx="8724900" cy="57649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300" dirty="0"/>
              <a:t> A.  There is no hope for their redemption(Jude 6; 2 Pet. 2:4; Matt. 25:41).</a:t>
            </a:r>
          </a:p>
          <a:p>
            <a:pPr marL="0" indent="0">
              <a:buNone/>
            </a:pPr>
            <a:r>
              <a:rPr lang="en-US" sz="3300" dirty="0"/>
              <a:t>   B.  Their destination is the Lake of Fire (Matt. 25:41; Luke 8:31; Rev. 16:13-14). </a:t>
            </a:r>
          </a:p>
        </p:txBody>
      </p:sp>
    </p:spTree>
    <p:extLst>
      <p:ext uri="{BB962C8B-B14F-4D97-AF65-F5344CB8AC3E}">
        <p14:creationId xmlns:p14="http://schemas.microsoft.com/office/powerpoint/2010/main" val="40725813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8628"/>
            <a:ext cx="9144000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VII. SATAN’S EXISTENCE AND </a:t>
            </a:r>
            <a:br>
              <a:rPr lang="en-US" dirty="0"/>
            </a:br>
            <a:r>
              <a:rPr lang="en-US" dirty="0"/>
              <a:t>      PERSONALITY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93028"/>
            <a:ext cx="9144000" cy="57649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300" dirty="0"/>
              <a:t> A.  His existence – Satan is a real being.</a:t>
            </a:r>
          </a:p>
          <a:p>
            <a:pPr marL="0" indent="0">
              <a:buNone/>
            </a:pPr>
            <a:r>
              <a:rPr lang="en-US" sz="2300" dirty="0"/>
              <a:t>      1.  Taught throughout Scripture (Matt. 13:19, 39; John 13:2).</a:t>
            </a:r>
          </a:p>
          <a:p>
            <a:pPr marL="0" indent="0">
              <a:buNone/>
            </a:pPr>
            <a:r>
              <a:rPr lang="en-US" sz="2300" dirty="0"/>
              <a:t>      2.  It appears Satan was a good angel who fell as a result of pride and disobedience (1 Tim. 3:6; Ezek. 28:12-19; Isa. 14:12-14).</a:t>
            </a:r>
          </a:p>
          <a:p>
            <a:pPr marL="0" indent="0">
              <a:buNone/>
            </a:pPr>
            <a:r>
              <a:rPr lang="en-US" sz="2300" dirty="0"/>
              <a:t>      3.  He was once an angel of light (2 Cor. 11:14).   </a:t>
            </a:r>
          </a:p>
          <a:p>
            <a:pPr marL="0" indent="0">
              <a:buNone/>
            </a:pPr>
            <a:r>
              <a:rPr lang="en-US" sz="2300" dirty="0"/>
              <a:t>   B.  His personality</a:t>
            </a:r>
          </a:p>
          <a:p>
            <a:pPr marL="0" indent="0">
              <a:buNone/>
            </a:pPr>
            <a:r>
              <a:rPr lang="en-US" sz="2300" dirty="0"/>
              <a:t>     1.  Satan is a murderer, liar (John 8:44), and sinner (1 John 3:8).</a:t>
            </a:r>
          </a:p>
          <a:p>
            <a:pPr marL="0" indent="0">
              <a:buNone/>
            </a:pPr>
            <a:r>
              <a:rPr lang="en-US" sz="2300" dirty="0"/>
              <a:t>     2.  He is the “Prince of this world” (John 14:30).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87141" y="317939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491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8628"/>
            <a:ext cx="9144000" cy="9144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VIII.  THE PLACE AND POWER OF SATAN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93028"/>
            <a:ext cx="8724900" cy="57649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   A.  A mighty angel (Jude 8, 9; Dan. 10: 12, 13)</a:t>
            </a:r>
          </a:p>
          <a:p>
            <a:pPr marL="0" indent="0">
              <a:buNone/>
            </a:pPr>
            <a:r>
              <a:rPr lang="en-US" sz="2400" dirty="0"/>
              <a:t>   B.  The prince of the power of the air (Eph. 2:2)</a:t>
            </a:r>
          </a:p>
          <a:p>
            <a:pPr marL="0" indent="0">
              <a:buNone/>
            </a:pPr>
            <a:r>
              <a:rPr lang="en-US" sz="2400" dirty="0"/>
              <a:t>      -  He is the prince of demons (Matt. 12:24; 9:34; Luke 11:14-18).</a:t>
            </a:r>
          </a:p>
          <a:p>
            <a:pPr marL="0" indent="0">
              <a:buNone/>
            </a:pPr>
            <a:r>
              <a:rPr lang="en-US" sz="2400" dirty="0"/>
              <a:t>   C.  The god of this world (2 Cor. 4:4) – He is the object of the world’s worship and the active spirit behind its godless activities.</a:t>
            </a:r>
          </a:p>
          <a:p>
            <a:pPr marL="0" indent="0">
              <a:buNone/>
            </a:pPr>
            <a:r>
              <a:rPr lang="en-US" sz="2400" dirty="0"/>
              <a:t>   D.  He heads a kingdom that is counter to the kingdom of God (Acts 26:18; Col. 1:13).</a:t>
            </a:r>
          </a:p>
          <a:p>
            <a:pPr marL="0" indent="0">
              <a:buNone/>
            </a:pPr>
            <a:r>
              <a:rPr lang="en-US" sz="2400" dirty="0"/>
              <a:t>   E.  He has power over death (Heb. 2:14). – referring to his dominion over unregenerate souls.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12100" y="109302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63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8628"/>
            <a:ext cx="9144000" cy="914400"/>
          </a:xfrm>
        </p:spPr>
        <p:txBody>
          <a:bodyPr>
            <a:normAutofit/>
          </a:bodyPr>
          <a:lstStyle/>
          <a:p>
            <a:r>
              <a:rPr lang="en-US" b="1" dirty="0"/>
              <a:t>IX.  THE CHARACTER OF SATAN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" y="1093028"/>
            <a:ext cx="9144001" cy="576497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sz="2500" dirty="0"/>
              <a:t>- His names and titles give us understanding as to his character and nature.</a:t>
            </a:r>
          </a:p>
          <a:p>
            <a:pPr marL="0" indent="0">
              <a:buNone/>
            </a:pPr>
            <a:r>
              <a:rPr lang="en-US" sz="2500" dirty="0"/>
              <a:t>   A.  The Adversary (Satan) [Zech. 3:1; 1 Pet. 5:8; Luke 10:18] </a:t>
            </a:r>
          </a:p>
          <a:p>
            <a:pPr marL="0" indent="0">
              <a:buNone/>
            </a:pPr>
            <a:r>
              <a:rPr lang="en-US" sz="2500" dirty="0"/>
              <a:t>   B.  The Devil (Matt. 13:39; John 8:44).</a:t>
            </a:r>
          </a:p>
          <a:p>
            <a:pPr marL="0" indent="0">
              <a:buNone/>
            </a:pPr>
            <a:r>
              <a:rPr lang="en-US" sz="2500" dirty="0"/>
              <a:t>      1.  Indicates Satan is an accuser or slanderer (Rev. 12:9)</a:t>
            </a:r>
          </a:p>
          <a:p>
            <a:pPr marL="0" indent="0">
              <a:buNone/>
            </a:pPr>
            <a:r>
              <a:rPr lang="en-US" sz="2500" dirty="0"/>
              <a:t>      2.  He slanders both God and man (Gen. 3:1-7; Job 1:9; 2:4).</a:t>
            </a:r>
          </a:p>
          <a:p>
            <a:pPr marL="0" indent="0">
              <a:buNone/>
            </a:pPr>
            <a:r>
              <a:rPr lang="en-US" sz="2500" dirty="0"/>
              <a:t>   C.  The Wicked One (Matt. 13:19) – He is the source of all wickedness.</a:t>
            </a:r>
          </a:p>
          <a:p>
            <a:pPr marL="0" indent="0">
              <a:buNone/>
            </a:pPr>
            <a:r>
              <a:rPr lang="en-US" sz="2500" dirty="0"/>
              <a:t>   D.  The Tempter (Matt. 4:3) – He continually tempts men to sin.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10878" y="247380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242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1118"/>
            <a:ext cx="9144000" cy="951909"/>
          </a:xfrm>
        </p:spPr>
        <p:txBody>
          <a:bodyPr>
            <a:normAutofit/>
          </a:bodyPr>
          <a:lstStyle/>
          <a:p>
            <a:r>
              <a:rPr lang="en-US" sz="2800" b="1" dirty="0"/>
              <a:t>X.  THE BELIEVER’S ATTITUDE TOWARD SATAN</a:t>
            </a:r>
            <a:br>
              <a:rPr lang="en-US" sz="2800" b="1" dirty="0"/>
            </a:b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93028"/>
            <a:ext cx="8724900" cy="57649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300" dirty="0"/>
              <a:t>  A.  His power is limited toward believers (Job 1:9-12; 2:4-6; John 12:31; 16:11).</a:t>
            </a:r>
          </a:p>
          <a:p>
            <a:pPr marL="0" indent="0">
              <a:buNone/>
            </a:pPr>
            <a:r>
              <a:rPr lang="en-US" sz="3300" dirty="0"/>
              <a:t>   B.  He is to be resisted (1 Pet. 5:8, 9; James 4:7)</a:t>
            </a:r>
          </a:p>
          <a:p>
            <a:pPr marL="0" indent="0">
              <a:buNone/>
            </a:pPr>
            <a:r>
              <a:rPr lang="en-US" sz="3300" dirty="0"/>
              <a:t>      - Submitting to God (James 4:7) and putting on His whole armor help us resist the Devil (Eph. 6:10-20).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21060" y="473171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647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8628"/>
            <a:ext cx="9144000" cy="914400"/>
          </a:xfrm>
        </p:spPr>
        <p:txBody>
          <a:bodyPr/>
          <a:lstStyle/>
          <a:p>
            <a:r>
              <a:rPr lang="en-US" b="1" dirty="0"/>
              <a:t>XI.  SATAN’S DESTINY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93028"/>
            <a:ext cx="8724900" cy="57649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300" dirty="0"/>
              <a:t>   A.  He is a conquered enemy (John 12:31; 16:9, 10; Col. 2:15).</a:t>
            </a:r>
          </a:p>
          <a:p>
            <a:pPr marL="0" indent="0">
              <a:buNone/>
            </a:pPr>
            <a:r>
              <a:rPr lang="en-US" sz="3300" dirty="0"/>
              <a:t>   B.  He is under an ongoing curse (Gen. 3:14; Isa. 65:25).</a:t>
            </a:r>
          </a:p>
          <a:p>
            <a:pPr marL="0" lvl="0" indent="0">
              <a:buNone/>
            </a:pPr>
            <a:r>
              <a:rPr lang="en-US" sz="3300" dirty="0"/>
              <a:t>   C. He will be cast alive into the Lake of Fire to be eternally tormented (Matt. 25:41; Rev. 20:10).</a:t>
            </a:r>
          </a:p>
        </p:txBody>
      </p:sp>
    </p:spTree>
    <p:extLst>
      <p:ext uri="{BB962C8B-B14F-4D97-AF65-F5344CB8AC3E}">
        <p14:creationId xmlns:p14="http://schemas.microsoft.com/office/powerpoint/2010/main" val="3307172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1619"/>
            <a:ext cx="9144000" cy="914400"/>
          </a:xfrm>
        </p:spPr>
        <p:txBody>
          <a:bodyPr/>
          <a:lstStyle/>
          <a:p>
            <a:r>
              <a:rPr lang="en-US" b="1" dirty="0"/>
              <a:t>I.  THE EXISTENCE OF ANGELS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26020"/>
            <a:ext cx="8724900" cy="573198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 </a:t>
            </a:r>
            <a:r>
              <a:rPr lang="en-US" sz="3300" dirty="0"/>
              <a:t>A.  Christ believed in their existence (Matt. 13:41; 18:10; 26:53; Mark 13:32).</a:t>
            </a:r>
          </a:p>
          <a:p>
            <a:pPr marL="0" indent="0">
              <a:buNone/>
            </a:pPr>
            <a:r>
              <a:rPr lang="en-US" sz="3300" dirty="0"/>
              <a:t>   B.  Paul and the Apostles believed in their existence (2 Thess. 1:7; Col. 2:18; John 1:51; Rev. 12:7; 22:9; 1 Pet. 3:22; Jude 9).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59200" y="477874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256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8628"/>
            <a:ext cx="9144000" cy="914400"/>
          </a:xfrm>
        </p:spPr>
        <p:txBody>
          <a:bodyPr/>
          <a:lstStyle/>
          <a:p>
            <a:r>
              <a:rPr lang="en-US" b="1" dirty="0"/>
              <a:t>II.  THE NATURE OF ANGELS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93028"/>
            <a:ext cx="8724900" cy="57649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 A.  They are created beings (Col. 1:16; Neh. 9:6).</a:t>
            </a:r>
          </a:p>
          <a:p>
            <a:pPr marL="0" indent="0">
              <a:buNone/>
            </a:pPr>
            <a:r>
              <a:rPr lang="en-US" dirty="0"/>
              <a:t>      - They are not the spirits of the departed or of glorified humans (Heb. 12:22, 23).</a:t>
            </a:r>
          </a:p>
          <a:p>
            <a:pPr marL="0" indent="0">
              <a:buNone/>
            </a:pPr>
            <a:r>
              <a:rPr lang="en-US" dirty="0"/>
              <a:t>   B.  They are spiritual beings (Heb. 1:14;  Ps. 104:4).</a:t>
            </a:r>
          </a:p>
          <a:p>
            <a:pPr marL="0" indent="0">
              <a:buNone/>
            </a:pPr>
            <a:r>
              <a:rPr lang="en-US" dirty="0"/>
              <a:t>      1.  Though spirits they can appear in a visible, even human form (Judges 2:1; 6:11-22; Matt. 1:20; John 20:12).</a:t>
            </a:r>
          </a:p>
          <a:p>
            <a:pPr marL="0" indent="0">
              <a:buNone/>
            </a:pPr>
            <a:r>
              <a:rPr lang="en-US" dirty="0"/>
              <a:t>      2.  They appear to be sexless beings (Matt. 22:30).</a:t>
            </a:r>
          </a:p>
          <a:p>
            <a:pPr marL="0" indent="0">
              <a:buNone/>
            </a:pPr>
            <a:r>
              <a:rPr lang="en-US" dirty="0"/>
              <a:t>   C.  They possess great might and power (2 Pet. 2:11; Ps. 103:20; Isa. 37:36).</a:t>
            </a:r>
          </a:p>
          <a:p>
            <a:pPr marL="0" indent="0">
              <a:buNone/>
            </a:pPr>
            <a:r>
              <a:rPr lang="en-US" dirty="0"/>
              <a:t>      1.  Their power is delegated from God (2 Thess. 1:7).</a:t>
            </a:r>
          </a:p>
          <a:p>
            <a:pPr marL="0" indent="0">
              <a:buNone/>
            </a:pPr>
            <a:r>
              <a:rPr lang="en-US" dirty="0"/>
              <a:t>      2.  They are mighty but not omnipotent, omnipresent nor omniscient.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89266" y="206612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30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8628"/>
            <a:ext cx="9144000" cy="914400"/>
          </a:xfrm>
        </p:spPr>
        <p:txBody>
          <a:bodyPr/>
          <a:lstStyle/>
          <a:p>
            <a:r>
              <a:rPr lang="en-US" b="1" dirty="0"/>
              <a:t>II.  THE NATURE OF ANGELS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93028"/>
            <a:ext cx="8724900" cy="57649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  D.  There are ranks and orders of angels (Jude 9; 1 Thess. 4:16;  1 Pet. 3:22;  Col. 1:16).</a:t>
            </a:r>
          </a:p>
          <a:p>
            <a:pPr marL="0" indent="0">
              <a:buNone/>
            </a:pPr>
            <a:r>
              <a:rPr lang="en-US" dirty="0"/>
              <a:t>      - Some of these ranks and orders are:  Archangel (Dan. 10:21;  Jude 9), Cherubim (Gen. 3:22-24;  Rev. 4:6), Seraphim (Isa. 6:1-7).</a:t>
            </a:r>
          </a:p>
          <a:p>
            <a:pPr marL="0" indent="0">
              <a:buNone/>
            </a:pPr>
            <a:r>
              <a:rPr lang="en-US" dirty="0"/>
              <a:t>   E.  There is an innumerable amount of angels (Heb. 12:22; Matt. 26:53; 2 Kings 6:17).</a:t>
            </a:r>
          </a:p>
        </p:txBody>
      </p:sp>
    </p:spTree>
    <p:extLst>
      <p:ext uri="{BB962C8B-B14F-4D97-AF65-F5344CB8AC3E}">
        <p14:creationId xmlns:p14="http://schemas.microsoft.com/office/powerpoint/2010/main" val="41180954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8628"/>
            <a:ext cx="9144000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III.  THE WORK OF UNFALLEN ANGELS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93028"/>
            <a:ext cx="8724900" cy="57649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700" dirty="0"/>
              <a:t>   A.  They have a heavenly ministry of service and worship (Isa. 6; Rev. 5:11, 12;  8:3, 4).</a:t>
            </a:r>
          </a:p>
          <a:p>
            <a:pPr marL="0" indent="0">
              <a:buNone/>
            </a:pPr>
            <a:r>
              <a:rPr lang="en-US" sz="2700" dirty="0"/>
              <a:t>   B.  Earthly ministry</a:t>
            </a:r>
          </a:p>
          <a:p>
            <a:pPr marL="0" indent="0">
              <a:buNone/>
            </a:pPr>
            <a:r>
              <a:rPr lang="en-US" sz="2700" dirty="0"/>
              <a:t>      1.  They have power over the elements and pestilence (Ps. 103:20; 104:4; 1 Chron. 21:15, 16, 27).</a:t>
            </a:r>
          </a:p>
          <a:p>
            <a:pPr marL="0" indent="0">
              <a:buNone/>
            </a:pPr>
            <a:r>
              <a:rPr lang="en-US" sz="2700" dirty="0"/>
              <a:t>      2.  They have a special relationship and guardianship of the nation Israel (Dan. 12:1; Ezek. 9:1; Dan. 11:1).</a:t>
            </a:r>
          </a:p>
          <a:p>
            <a:pPr marL="0" indent="0">
              <a:buNone/>
            </a:pPr>
            <a:r>
              <a:rPr lang="en-US" sz="2700" dirty="0"/>
              <a:t>      3.  They announce God’s message (Matt. 1:20; 28:6).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75713" y="16270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56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8628"/>
            <a:ext cx="9144000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III.  THE WORK OF UNFALLEN ANGELS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93028"/>
            <a:ext cx="8724900" cy="57649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/>
              <a:t>C.  Their ministry to believers</a:t>
            </a:r>
          </a:p>
          <a:p>
            <a:pPr marL="0" indent="0">
              <a:buNone/>
            </a:pPr>
            <a:r>
              <a:rPr lang="en-US" sz="1600" dirty="0"/>
              <a:t>      1.  They have a special ministry with the church.</a:t>
            </a:r>
          </a:p>
          <a:p>
            <a:pPr marL="0" indent="0">
              <a:buNone/>
            </a:pPr>
            <a:r>
              <a:rPr lang="en-US" sz="1600" dirty="0"/>
              <a:t>      2.  They are ministering spirits to Christ (Matt. 4:1;  Luke 22:43) and God’s people (Heb. 1:14).</a:t>
            </a:r>
          </a:p>
          <a:p>
            <a:pPr marL="0" indent="0">
              <a:buNone/>
            </a:pPr>
            <a:r>
              <a:rPr lang="en-US" sz="1600" dirty="0"/>
              <a:t>      3.  They guide believers (Acts 8:26, 29).</a:t>
            </a:r>
          </a:p>
          <a:p>
            <a:pPr marL="0" indent="0">
              <a:buNone/>
            </a:pPr>
            <a:r>
              <a:rPr lang="en-US" sz="1600" dirty="0"/>
              <a:t>      4.  They cheer and strengthen believers (Matt. 4:11; Luke 22:43; Acts 27:4-35).</a:t>
            </a:r>
          </a:p>
          <a:p>
            <a:pPr marL="0" indent="0">
              <a:buNone/>
            </a:pPr>
            <a:r>
              <a:rPr lang="en-US" sz="1600" dirty="0"/>
              <a:t>      5.  They defend, protect, and deliver believers (Dan. 6:22; Acts 5:19, 20; 12:8-11).</a:t>
            </a:r>
          </a:p>
          <a:p>
            <a:pPr marL="0" indent="0">
              <a:buNone/>
            </a:pPr>
            <a:r>
              <a:rPr lang="en-US" sz="1600" dirty="0"/>
              <a:t>      6.  They observe the church and believers (1 Tim. 5:21; 1 Cor. 4:9).</a:t>
            </a:r>
          </a:p>
          <a:p>
            <a:pPr marL="0" indent="0">
              <a:buNone/>
            </a:pPr>
            <a:r>
              <a:rPr lang="en-US" sz="1600" dirty="0"/>
              <a:t>      7.  They guard the elect dead (Matt. 24:31; Jude 9).</a:t>
            </a:r>
          </a:p>
          <a:p>
            <a:pPr marL="0" indent="0">
              <a:buNone/>
            </a:pPr>
            <a:r>
              <a:rPr lang="en-US" sz="1600" dirty="0"/>
              <a:t>   D.  Future ministry</a:t>
            </a:r>
          </a:p>
          <a:p>
            <a:pPr marL="0" indent="0">
              <a:buNone/>
            </a:pPr>
            <a:r>
              <a:rPr lang="en-US" sz="1600" dirty="0"/>
              <a:t>      1.  They will accompany Christ at His return (Matt. 13:39-42; 25:31, 32; 2 Thess. 1:7, 8).</a:t>
            </a:r>
          </a:p>
          <a:p>
            <a:pPr marL="0" indent="0">
              <a:buNone/>
            </a:pPr>
            <a:r>
              <a:rPr lang="en-US" sz="1600" dirty="0"/>
              <a:t>      2.  They will take part in the tribulational judgments upon the earth (Rev. 6; 8-9; 16). 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79522" y="419859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086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8628"/>
            <a:ext cx="9144000" cy="914400"/>
          </a:xfrm>
        </p:spPr>
        <p:txBody>
          <a:bodyPr/>
          <a:lstStyle/>
          <a:p>
            <a:r>
              <a:rPr lang="en-US" dirty="0"/>
              <a:t>IV.  THE FALL OF ANGELS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93028"/>
            <a:ext cx="8724900" cy="5764972"/>
          </a:xfrm>
        </p:spPr>
        <p:txBody>
          <a:bodyPr>
            <a:normAutofit/>
          </a:bodyPr>
          <a:lstStyle/>
          <a:p>
            <a:pPr marL="457200" indent="-457200">
              <a:buAutoNum type="alphaUcPeriod"/>
            </a:pPr>
            <a:r>
              <a:rPr lang="en-US" sz="2400" dirty="0"/>
              <a:t>All angels were originally created good (Jude 6).</a:t>
            </a:r>
          </a:p>
          <a:p>
            <a:pPr marL="457200" lvl="0" indent="-457200">
              <a:buFont typeface="+mj-lt"/>
              <a:buAutoNum type="alphaUcPeriod"/>
            </a:pPr>
            <a:r>
              <a:rPr lang="en-US" sz="2400" dirty="0"/>
              <a:t>Satan (originally named Lucifer) was a created angel who rebelled against God (Ezek. 28:11-19; Isa. 14:12-14).</a:t>
            </a:r>
          </a:p>
          <a:p>
            <a:pPr marL="0" indent="0">
              <a:buNone/>
            </a:pPr>
            <a:r>
              <a:rPr lang="en-US" sz="2400" dirty="0"/>
              <a:t>     1.  When he rebelled, one-third of the angels of heaven followed him (Rev. 12:3, 4; Jude 6; 2 Pet. 2:4).</a:t>
            </a:r>
          </a:p>
          <a:p>
            <a:pPr marL="0" indent="0">
              <a:buNone/>
            </a:pPr>
            <a:r>
              <a:rPr lang="en-US" sz="2400" dirty="0"/>
              <a:t>      2.  Those angels that followed in the rebellion are also referred to as demons and unclean spirits (Matt. 12:24; Mark 5:2).</a:t>
            </a:r>
          </a:p>
          <a:p>
            <a:pPr marL="457200" indent="-457200">
              <a:buFont typeface="+mj-lt"/>
              <a:buAutoNum type="alphaUcPeriod" startAt="3"/>
            </a:pPr>
            <a:r>
              <a:rPr lang="en-US" sz="2400" dirty="0"/>
              <a:t>The time of their fall appears to be early in creation.</a:t>
            </a:r>
          </a:p>
          <a:p>
            <a:pPr marL="457200" indent="-457200">
              <a:buFont typeface="+mj-lt"/>
              <a:buAutoNum type="alphaUcPeriod" startAt="3"/>
            </a:pPr>
            <a:r>
              <a:rPr lang="en-US" sz="2400" dirty="0"/>
              <a:t>The cause of the fall  appears to be pride and disobedience (Ezek. 28:11-19; Isa. 14:12-14). 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12100" y="2209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481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8628"/>
            <a:ext cx="9144000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V. CHARACTERISTICS AND WORKS OF </a:t>
            </a:r>
            <a:br>
              <a:rPr lang="en-US" dirty="0"/>
            </a:br>
            <a:r>
              <a:rPr lang="en-US" dirty="0"/>
              <a:t>     FALLEN ANGELS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93028"/>
            <a:ext cx="8356197" cy="57649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/>
              <a:t> A.  </a:t>
            </a:r>
            <a:r>
              <a:rPr lang="en-US" sz="3000" b="1" u="sng" dirty="0"/>
              <a:t>Characteristics</a:t>
            </a:r>
            <a:endParaRPr lang="en-US" sz="3000" dirty="0"/>
          </a:p>
          <a:p>
            <a:pPr marL="0" indent="0">
              <a:buNone/>
            </a:pPr>
            <a:r>
              <a:rPr lang="en-US" sz="3000" dirty="0"/>
              <a:t>      1.  They know and believe in Christ but not unto salvation (Luke 8:28; James 2:19).    </a:t>
            </a:r>
          </a:p>
          <a:p>
            <a:pPr marL="0" indent="0">
              <a:buNone/>
            </a:pPr>
            <a:r>
              <a:rPr lang="en-US" sz="3000" dirty="0"/>
              <a:t>	- When they rebelled with Lucifer, their fate was sealed (Jude 6; 2 Pet. 2:4).</a:t>
            </a:r>
          </a:p>
          <a:p>
            <a:pPr marL="0" indent="0">
              <a:buNone/>
            </a:pPr>
            <a:r>
              <a:rPr lang="en-US" sz="3000" dirty="0"/>
              <a:t>      2.  Some are in chains awaiting judgment (2 Peter 2:4).</a:t>
            </a:r>
          </a:p>
          <a:p>
            <a:pPr marL="0" indent="0">
              <a:buNone/>
            </a:pPr>
            <a:r>
              <a:rPr lang="en-US" sz="3000" dirty="0"/>
              <a:t>      3.  Some are bound awaiting their purpose in the tribulation (Rev. 9:14, 15).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61199" y="3835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452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8628"/>
            <a:ext cx="9144000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V. CHARACTERISTICS AND WORKS OF </a:t>
            </a:r>
            <a:br>
              <a:rPr lang="en-US" dirty="0"/>
            </a:br>
            <a:r>
              <a:rPr lang="en-US" dirty="0"/>
              <a:t>     FALLEN ANGELS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93028"/>
            <a:ext cx="8724900" cy="576497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200" dirty="0"/>
              <a:t> B.  </a:t>
            </a:r>
            <a:r>
              <a:rPr lang="en-US" sz="3200" b="1" u="sng" dirty="0"/>
              <a:t>Works</a:t>
            </a:r>
            <a:endParaRPr lang="en-US" sz="3200" dirty="0"/>
          </a:p>
          <a:p>
            <a:pPr marL="0" indent="0">
              <a:buNone/>
            </a:pPr>
            <a:r>
              <a:rPr lang="en-US" sz="3200" dirty="0"/>
              <a:t>     1.  Carry out Satan’s purposes (Matt. 25:41; Rev. 12:7-9)</a:t>
            </a:r>
          </a:p>
          <a:p>
            <a:pPr marL="0" indent="0">
              <a:buNone/>
            </a:pPr>
            <a:r>
              <a:rPr lang="en-US" sz="3200" dirty="0"/>
              <a:t>     2.  Oppose God’s purposes (Dan. 10:10-14)</a:t>
            </a:r>
          </a:p>
          <a:p>
            <a:pPr marL="0" indent="0">
              <a:buNone/>
            </a:pPr>
            <a:r>
              <a:rPr lang="en-US" sz="3200" dirty="0"/>
              <a:t>     3.  Hinder the spiritual lives of believers (Eph. 6:12)</a:t>
            </a:r>
          </a:p>
          <a:p>
            <a:pPr marL="0" indent="0">
              <a:buNone/>
            </a:pPr>
            <a:r>
              <a:rPr lang="en-US" sz="3200" dirty="0"/>
              <a:t>     4.  Deceive God’s people (1 Sam. 28:7-20).</a:t>
            </a:r>
          </a:p>
          <a:p>
            <a:pPr marL="0" indent="0">
              <a:buNone/>
            </a:pPr>
            <a:r>
              <a:rPr lang="en-US" sz="3200" dirty="0"/>
              <a:t>     5.  Promote false teaching (1 Tim. 4:1).</a:t>
            </a:r>
          </a:p>
          <a:p>
            <a:pPr marL="0" indent="0">
              <a:buNone/>
            </a:pPr>
            <a:r>
              <a:rPr lang="en-US" sz="3200" dirty="0"/>
              <a:t>     6.  Possess unbelievers (Matt. 10:1; Mk. 5:8).</a:t>
            </a:r>
            <a:endParaRPr lang="en-US" sz="3000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85456" y="8117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57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erception">
  <a:themeElements>
    <a:clrScheme name="Perception">
      <a:dk1>
        <a:sysClr val="windowText" lastClr="000000"/>
      </a:dk1>
      <a:lt1>
        <a:sysClr val="window" lastClr="FFFFFF"/>
      </a:lt1>
      <a:dk2>
        <a:srgbClr val="333333"/>
      </a:dk2>
      <a:lt2>
        <a:srgbClr val="BBC0AC"/>
      </a:lt2>
      <a:accent1>
        <a:srgbClr val="A2C816"/>
      </a:accent1>
      <a:accent2>
        <a:srgbClr val="E07602"/>
      </a:accent2>
      <a:accent3>
        <a:srgbClr val="E4C402"/>
      </a:accent3>
      <a:accent4>
        <a:srgbClr val="7DC1EF"/>
      </a:accent4>
      <a:accent5>
        <a:srgbClr val="21449B"/>
      </a:accent5>
      <a:accent6>
        <a:srgbClr val="A2B170"/>
      </a:accent6>
      <a:hlink>
        <a:srgbClr val="8DA440"/>
      </a:hlink>
      <a:folHlink>
        <a:srgbClr val="4C4F3F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Perception.thmx</Template>
  <TotalTime>208</TotalTime>
  <Words>1445</Words>
  <Application>Microsoft Macintosh PowerPoint</Application>
  <PresentationFormat>On-screen Show (4:3)</PresentationFormat>
  <Paragraphs>91</Paragraphs>
  <Slides>15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Century Gothic</vt:lpstr>
      <vt:lpstr>Wingdings 2</vt:lpstr>
      <vt:lpstr>Perception</vt:lpstr>
      <vt:lpstr>ANGELOLOGY </vt:lpstr>
      <vt:lpstr>I.  THE EXISTENCE OF ANGELS </vt:lpstr>
      <vt:lpstr>II.  THE NATURE OF ANGELS </vt:lpstr>
      <vt:lpstr>II.  THE NATURE OF ANGELS </vt:lpstr>
      <vt:lpstr>III.  THE WORK OF UNFALLEN ANGELS </vt:lpstr>
      <vt:lpstr>III.  THE WORK OF UNFALLEN ANGELS </vt:lpstr>
      <vt:lpstr>IV.  THE FALL OF ANGELS </vt:lpstr>
      <vt:lpstr>V. CHARACTERISTICS AND WORKS OF       FALLEN ANGELS </vt:lpstr>
      <vt:lpstr>V. CHARACTERISTICS AND WORKS OF       FALLEN ANGELS </vt:lpstr>
      <vt:lpstr>VI.  THE JUDGMENT OF FALLEN ANGELS</vt:lpstr>
      <vt:lpstr>VII. SATAN’S EXISTENCE AND        PERSONALITY </vt:lpstr>
      <vt:lpstr>VIII.  THE PLACE AND POWER OF SATAN</vt:lpstr>
      <vt:lpstr>IX.  THE CHARACTER OF SATAN</vt:lpstr>
      <vt:lpstr>X.  THE BELIEVER’S ATTITUDE TOWARD SATAN </vt:lpstr>
      <vt:lpstr>XI.  SATAN’S DESTINY</vt:lpstr>
    </vt:vector>
  </TitlesOfParts>
  <Company>Crosswind Church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CHRISTOLOGY </dc:title>
  <dc:creator>Mike Baker</dc:creator>
  <cp:lastModifiedBy>Microsoft Office User</cp:lastModifiedBy>
  <cp:revision>27</cp:revision>
  <dcterms:created xsi:type="dcterms:W3CDTF">2013-05-21T18:44:03Z</dcterms:created>
  <dcterms:modified xsi:type="dcterms:W3CDTF">2019-04-15T23:15:18Z</dcterms:modified>
</cp:coreProperties>
</file>