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3" r:id="rId8"/>
    <p:sldId id="262" r:id="rId9"/>
    <p:sldId id="265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0"/>
  </p:normalViewPr>
  <p:slideViewPr>
    <p:cSldViewPr snapToGrid="0" snapToObjects="1">
      <p:cViewPr varScale="1">
        <p:scale>
          <a:sx n="87" d="100"/>
          <a:sy n="87" d="100"/>
        </p:scale>
        <p:origin x="182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2FD254D-9688-D24E-B946-62F33F91740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30999"/>
            <a:ext cx="8915400" cy="1204144"/>
          </a:xfrm>
        </p:spPr>
        <p:txBody>
          <a:bodyPr/>
          <a:lstStyle/>
          <a:p>
            <a:r>
              <a:rPr lang="en-US" sz="5500" dirty="0"/>
              <a:t>HAMARTIOLOGY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Dr. Michael R. Baker</a:t>
            </a:r>
          </a:p>
        </p:txBody>
      </p:sp>
    </p:spTree>
    <p:extLst>
      <p:ext uri="{BB962C8B-B14F-4D97-AF65-F5344CB8AC3E}">
        <p14:creationId xmlns:p14="http://schemas.microsoft.com/office/powerpoint/2010/main" val="1804287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9456"/>
            <a:ext cx="9144000" cy="914400"/>
          </a:xfrm>
        </p:spPr>
        <p:txBody>
          <a:bodyPr>
            <a:normAutofit/>
          </a:bodyPr>
          <a:lstStyle/>
          <a:p>
            <a:r>
              <a:rPr lang="en-US" b="1" dirty="0"/>
              <a:t>I.  THE MEANING OF SIN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3856"/>
            <a:ext cx="8724900" cy="55401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300" dirty="0"/>
              <a:t>   A.  To miss the mark (Rom. 3:23)</a:t>
            </a:r>
          </a:p>
          <a:p>
            <a:pPr marL="0" indent="0">
              <a:buNone/>
            </a:pPr>
            <a:r>
              <a:rPr lang="en-US" sz="3300" dirty="0"/>
              <a:t>   B.  To overstep a forbidden line (1 John 3:4; Acts 1:25; James 2:11)</a:t>
            </a:r>
          </a:p>
          <a:p>
            <a:pPr marL="0" indent="0">
              <a:buNone/>
            </a:pPr>
            <a:r>
              <a:rPr lang="en-US" sz="3300" dirty="0"/>
              <a:t>   C.  Lack of conformity to the moral law of God – lawlessness (1 John 3:4).</a:t>
            </a:r>
          </a:p>
          <a:p>
            <a:pPr marL="0" indent="0">
              <a:buNone/>
            </a:pPr>
            <a:r>
              <a:rPr lang="en-US" sz="3300" dirty="0"/>
              <a:t>   D.  Ultimately anything in the creature which is contrary to the holy character of God.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0144" y="545298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05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9456"/>
            <a:ext cx="9144000" cy="914400"/>
          </a:xfrm>
        </p:spPr>
        <p:txBody>
          <a:bodyPr/>
          <a:lstStyle/>
          <a:p>
            <a:r>
              <a:rPr lang="en-US" b="1" dirty="0"/>
              <a:t>II.  THE ORIGIN OF SIN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3856"/>
            <a:ext cx="8724900" cy="55401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300" dirty="0"/>
              <a:t>  A.  It appears that sin was introduced into the universe through Satan (Ezek. 28:14-16).</a:t>
            </a:r>
          </a:p>
          <a:p>
            <a:pPr marL="0" indent="0">
              <a:buNone/>
            </a:pPr>
            <a:r>
              <a:rPr lang="en-US" sz="3300" dirty="0"/>
              <a:t>   B.  It was introduced into the world by Adam (Rom. 5:12; 1 Cor. 15:22).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08823" y="455923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0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9456"/>
            <a:ext cx="9144000" cy="914400"/>
          </a:xfrm>
        </p:spPr>
        <p:txBody>
          <a:bodyPr>
            <a:normAutofit/>
          </a:bodyPr>
          <a:lstStyle/>
          <a:p>
            <a:r>
              <a:rPr lang="en-US" b="1" dirty="0"/>
              <a:t>III.  THE NATURE OF SIN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3856"/>
            <a:ext cx="8089677" cy="554010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300" dirty="0"/>
              <a:t>  A.  Sin is not eternal.</a:t>
            </a:r>
          </a:p>
          <a:p>
            <a:pPr marL="0" indent="0">
              <a:buNone/>
            </a:pPr>
            <a:r>
              <a:rPr lang="en-US" sz="3300" dirty="0"/>
              <a:t>   B.  It is not merely the absence of good.</a:t>
            </a:r>
          </a:p>
          <a:p>
            <a:pPr marL="0" indent="0">
              <a:buNone/>
            </a:pPr>
            <a:r>
              <a:rPr lang="en-US" sz="3300" dirty="0"/>
              <a:t>   C.  It is greatly hated by God (Ps. 5:5).</a:t>
            </a:r>
          </a:p>
          <a:p>
            <a:pPr marL="0" indent="0">
              <a:buNone/>
            </a:pPr>
            <a:r>
              <a:rPr lang="en-US" sz="3300" dirty="0"/>
              <a:t>   D.  Sin in mankind is universal; every human is born a sinner (Ps. 51:5; 1 John 1:8).</a:t>
            </a:r>
          </a:p>
          <a:p>
            <a:pPr marL="0" indent="0">
              <a:buNone/>
            </a:pPr>
            <a:r>
              <a:rPr lang="en-US" sz="3300" dirty="0"/>
              <a:t>     - Since man is a sinner, he is alienated from God (Matt. 19:17; Rom. 3:10, 23)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12563" y="35544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69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9456"/>
            <a:ext cx="9144000" cy="914400"/>
          </a:xfrm>
        </p:spPr>
        <p:txBody>
          <a:bodyPr/>
          <a:lstStyle/>
          <a:p>
            <a:r>
              <a:rPr lang="en-US" b="1" dirty="0"/>
              <a:t>IV.  THE CONSEQUENCES OF SIN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3856"/>
            <a:ext cx="8724900" cy="55401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300" dirty="0"/>
              <a:t>  A.  Sin affected Satan and the fallen angels (Ezek. 28:14; Rev. 12:7; Rev. 20:10).</a:t>
            </a:r>
          </a:p>
          <a:p>
            <a:pPr marL="0" indent="0">
              <a:buNone/>
            </a:pPr>
            <a:r>
              <a:rPr lang="en-US" sz="3300" dirty="0"/>
              <a:t>   B.  It affected nature (Rom. 8:19-22).</a:t>
            </a:r>
          </a:p>
          <a:p>
            <a:pPr marL="0" lvl="0" indent="0">
              <a:buNone/>
            </a:pPr>
            <a:r>
              <a:rPr lang="en-US" sz="3300" dirty="0"/>
              <a:t>   C. It affected man resulting in spiritual (Matt. 7:23; Rev. 20:6, 14) and physical death (Gen. 2:9; 3:19).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11755" y="462195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87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9456"/>
            <a:ext cx="9144000" cy="914400"/>
          </a:xfrm>
        </p:spPr>
        <p:txBody>
          <a:bodyPr/>
          <a:lstStyle/>
          <a:p>
            <a:r>
              <a:rPr lang="en-US" b="1" dirty="0"/>
              <a:t>IV.  THE CONSEQUENCES OF SIN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3856"/>
            <a:ext cx="8724900" cy="554010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3600" dirty="0"/>
              <a:t> D.  Sin affects man’s destiny.</a:t>
            </a:r>
          </a:p>
          <a:p>
            <a:pPr marL="0" indent="0">
              <a:buNone/>
            </a:pPr>
            <a:r>
              <a:rPr lang="en-US" sz="3600" dirty="0"/>
              <a:t>      1.  Sin causes people to be lost (Matt. 18:11; Luke 15:4, 8, 24), depraved, and unable to save themselves (Rom. 3:10-18; Isa. 64:6).</a:t>
            </a:r>
          </a:p>
          <a:p>
            <a:pPr marL="0" indent="0">
              <a:buNone/>
            </a:pPr>
            <a:r>
              <a:rPr lang="en-US" sz="3600" dirty="0"/>
              <a:t>      2.  The sin of unbelief causes men to perish (John 3:16) and results in judgment (Luke 12:20; John 3:18).</a:t>
            </a:r>
          </a:p>
          <a:p>
            <a:pPr marL="0" indent="0">
              <a:buNone/>
            </a:pPr>
            <a:r>
              <a:rPr lang="en-US" sz="3600" dirty="0"/>
              <a:t>   E.  It affects man’s will (John 8:44; Luke 4:18).</a:t>
            </a:r>
          </a:p>
          <a:p>
            <a:pPr marL="0" indent="0">
              <a:buNone/>
            </a:pPr>
            <a:r>
              <a:rPr lang="en-US" sz="3600" dirty="0"/>
              <a:t>   F.  It affects man’s body.</a:t>
            </a:r>
          </a:p>
          <a:p>
            <a:pPr marL="0" indent="0">
              <a:buNone/>
            </a:pPr>
            <a:r>
              <a:rPr lang="en-US" sz="3600" dirty="0"/>
              <a:t>      - Some sicknesses are the result of sin (John 9:3).</a:t>
            </a:r>
          </a:p>
          <a:p>
            <a:pPr marL="0" indent="0">
              <a:buNone/>
            </a:pPr>
            <a:r>
              <a:rPr lang="en-US" sz="3600" dirty="0"/>
              <a:t>   G.  When man sins it affects others (Luke 15:20; 20:46-47).</a:t>
            </a:r>
            <a:endParaRPr lang="en-US" sz="3300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1464" y="35870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8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9456"/>
            <a:ext cx="9144000" cy="914400"/>
          </a:xfrm>
        </p:spPr>
        <p:txBody>
          <a:bodyPr>
            <a:normAutofit/>
          </a:bodyPr>
          <a:lstStyle/>
          <a:p>
            <a:r>
              <a:rPr lang="en-US" b="1" dirty="0"/>
              <a:t>V.  THE INHERITANCE OF SIN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3856"/>
            <a:ext cx="8724900" cy="55401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500" dirty="0"/>
              <a:t>  A.  We are born sinners (Ps. 51:5).</a:t>
            </a:r>
          </a:p>
          <a:p>
            <a:pPr marL="0" indent="0">
              <a:buNone/>
            </a:pPr>
            <a:r>
              <a:rPr lang="en-US" sz="3500" dirty="0"/>
              <a:t>   B.  Since we are all descendants of Adam, sin was imputed to us for we were in Adam when he sinned (Rom. 5:12, 18, 19).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2376" y="421427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34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9456"/>
            <a:ext cx="9144000" cy="914400"/>
          </a:xfrm>
        </p:spPr>
        <p:txBody>
          <a:bodyPr>
            <a:normAutofit/>
          </a:bodyPr>
          <a:lstStyle/>
          <a:p>
            <a:r>
              <a:rPr lang="en-US" b="1" dirty="0"/>
              <a:t>VI.  THE CHRISTIAN AND SIN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3856"/>
            <a:ext cx="9144000" cy="55401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 A.  The only remedy for sin is the imputed righteousness of Christ (Luke 13:3; Rom. 5:12-21).</a:t>
            </a:r>
          </a:p>
          <a:p>
            <a:pPr marL="0" indent="0">
              <a:buNone/>
            </a:pPr>
            <a:r>
              <a:rPr lang="en-US" dirty="0"/>
              <a:t>   B.  Forgiveness of sin</a:t>
            </a:r>
          </a:p>
          <a:p>
            <a:pPr marL="0" indent="0">
              <a:buNone/>
            </a:pPr>
            <a:r>
              <a:rPr lang="en-US" dirty="0"/>
              <a:t>      1.  Christ’s death is the basis for our forgiveness (Matt. 20:28; 26:28).</a:t>
            </a:r>
          </a:p>
          <a:p>
            <a:pPr marL="0" indent="0">
              <a:buNone/>
            </a:pPr>
            <a:r>
              <a:rPr lang="en-US" dirty="0"/>
              <a:t>      2.  Since we are forgiven we should forgive others (Matt. 6:14-15; 18:21-35; Luke 17:3-4).</a:t>
            </a:r>
          </a:p>
          <a:p>
            <a:pPr marL="0" indent="0">
              <a:buNone/>
            </a:pPr>
            <a:r>
              <a:rPr lang="en-US" dirty="0"/>
              <a:t>   C.  When a Christian sins it results in:</a:t>
            </a:r>
          </a:p>
          <a:p>
            <a:pPr marL="0" indent="0">
              <a:buNone/>
            </a:pPr>
            <a:r>
              <a:rPr lang="en-US" dirty="0"/>
              <a:t>      1.  Broken fellowship with God (1 John 1:6) and fellow believers (1 Cor. 5:4, 5).</a:t>
            </a:r>
          </a:p>
          <a:p>
            <a:pPr marL="0" indent="0">
              <a:buNone/>
            </a:pPr>
            <a:r>
              <a:rPr lang="en-US" dirty="0"/>
              <a:t>      2.  Loss of joy (Ps. 51:12) and a hindered prayer life (1 Pet. 3:7).</a:t>
            </a:r>
          </a:p>
          <a:p>
            <a:pPr marL="0" indent="0">
              <a:buNone/>
            </a:pPr>
            <a:r>
              <a:rPr lang="en-US" dirty="0"/>
              <a:t>      3.  Physical death (1 Cor. 11:30) and chastisement (Heb. 12:6).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36298" y="353875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29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9456"/>
            <a:ext cx="9144000" cy="914400"/>
          </a:xfrm>
        </p:spPr>
        <p:txBody>
          <a:bodyPr>
            <a:normAutofit/>
          </a:bodyPr>
          <a:lstStyle/>
          <a:p>
            <a:r>
              <a:rPr lang="en-US" b="1" dirty="0"/>
              <a:t>VI.  THE CHRISTIAN AND SIN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3856"/>
            <a:ext cx="8724900" cy="55401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500" dirty="0"/>
              <a:t>D.  Preventatives against sinning</a:t>
            </a:r>
          </a:p>
          <a:p>
            <a:pPr marL="0" indent="0">
              <a:buNone/>
            </a:pPr>
            <a:r>
              <a:rPr lang="en-US" sz="2500" dirty="0"/>
              <a:t>      1.  The Word (Ps. 119:11; John 15:7).</a:t>
            </a:r>
          </a:p>
          <a:p>
            <a:pPr marL="0" indent="0">
              <a:buNone/>
            </a:pPr>
            <a:r>
              <a:rPr lang="en-US" sz="2500" dirty="0"/>
              <a:t>      2.  Intercession of the Son (Luke 22:32; Rom. 8:34).</a:t>
            </a:r>
          </a:p>
          <a:p>
            <a:pPr marL="0" indent="0">
              <a:buNone/>
            </a:pPr>
            <a:r>
              <a:rPr lang="en-US" sz="2500" dirty="0"/>
              <a:t>      3.  The ministry of the Spirit (Zech. 4:6; John 7:37-39)</a:t>
            </a:r>
          </a:p>
        </p:txBody>
      </p:sp>
    </p:spTree>
    <p:extLst>
      <p:ext uri="{BB962C8B-B14F-4D97-AF65-F5344CB8AC3E}">
        <p14:creationId xmlns:p14="http://schemas.microsoft.com/office/powerpoint/2010/main" val="3713407481"/>
      </p:ext>
    </p:extLst>
  </p:cSld>
  <p:clrMapOvr>
    <a:masterClrMapping/>
  </p:clrMapOvr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223</TotalTime>
  <Words>665</Words>
  <Application>Microsoft Macintosh PowerPoint</Application>
  <PresentationFormat>On-screen Show (4:3)</PresentationFormat>
  <Paragraphs>45</Paragraphs>
  <Slides>9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Century Gothic</vt:lpstr>
      <vt:lpstr>Wingdings 2</vt:lpstr>
      <vt:lpstr>Perception</vt:lpstr>
      <vt:lpstr>HAMARTIOLOGY </vt:lpstr>
      <vt:lpstr>I.  THE MEANING OF SIN</vt:lpstr>
      <vt:lpstr>II.  THE ORIGIN OF SIN</vt:lpstr>
      <vt:lpstr>III.  THE NATURE OF SIN</vt:lpstr>
      <vt:lpstr>IV.  THE CONSEQUENCES OF SIN</vt:lpstr>
      <vt:lpstr>IV.  THE CONSEQUENCES OF SIN</vt:lpstr>
      <vt:lpstr>V.  THE INHERITANCE OF SIN</vt:lpstr>
      <vt:lpstr>VI.  THE CHRISTIAN AND SIN</vt:lpstr>
      <vt:lpstr>VI.  THE CHRISTIAN AND SIN</vt:lpstr>
    </vt:vector>
  </TitlesOfParts>
  <Company>Crosswind Church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CHRISTOLOGY </dc:title>
  <dc:creator>Mike Baker</dc:creator>
  <cp:lastModifiedBy>Microsoft Office User</cp:lastModifiedBy>
  <cp:revision>30</cp:revision>
  <dcterms:created xsi:type="dcterms:W3CDTF">2013-05-21T18:44:03Z</dcterms:created>
  <dcterms:modified xsi:type="dcterms:W3CDTF">2019-04-15T23:17:05Z</dcterms:modified>
</cp:coreProperties>
</file>