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2"/>
    <p:restoredTop sz="94610"/>
  </p:normalViewPr>
  <p:slideViewPr>
    <p:cSldViewPr snapToGrid="0" snapToObjects="1">
      <p:cViewPr varScale="1">
        <p:scale>
          <a:sx n="86" d="100"/>
          <a:sy n="86" d="100"/>
        </p:scale>
        <p:origin x="72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B55C1-2E1F-B44B-B9D3-7A747BAD5C54}" type="datetimeFigureOut">
              <a:rPr lang="en-US" smtClean="0"/>
              <a:t>3/19/19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EF320-8EF3-BC4C-9178-F32F1529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D54B55C1-2E1F-B44B-B9D3-7A747BAD5C54}" type="datetimeFigureOut">
              <a:rPr lang="en-US" smtClean="0"/>
              <a:t>3/19/19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EF320-8EF3-BC4C-9178-F32F1529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B55C1-2E1F-B44B-B9D3-7A747BAD5C54}" type="datetimeFigureOut">
              <a:rPr lang="en-US" smtClean="0"/>
              <a:t>3/19/19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D54B55C1-2E1F-B44B-B9D3-7A747BAD5C54}" type="datetimeFigureOut">
              <a:rPr lang="en-US" smtClean="0"/>
              <a:t>3/19/19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D54B55C1-2E1F-B44B-B9D3-7A747BAD5C54}" type="datetimeFigureOut">
              <a:rPr lang="en-US" smtClean="0"/>
              <a:t>3/19/19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B55C1-2E1F-B44B-B9D3-7A747BAD5C54}" type="datetimeFigureOut">
              <a:rPr lang="en-US" smtClean="0"/>
              <a:t>3/19/19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EF320-8EF3-BC4C-9178-F32F1529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B55C1-2E1F-B44B-B9D3-7A747BAD5C54}" type="datetimeFigureOut">
              <a:rPr lang="en-US" smtClean="0"/>
              <a:t>3/19/19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EF320-8EF3-BC4C-9178-F32F1529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B55C1-2E1F-B44B-B9D3-7A747BAD5C54}" type="datetimeFigureOut">
              <a:rPr lang="en-US" smtClean="0"/>
              <a:t>3/19/19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EF320-8EF3-BC4C-9178-F32F1529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B55C1-2E1F-B44B-B9D3-7A747BAD5C54}" type="datetimeFigureOut">
              <a:rPr lang="en-US" smtClean="0"/>
              <a:t>3/19/19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B55C1-2E1F-B44B-B9D3-7A747BAD5C54}" type="datetimeFigureOut">
              <a:rPr lang="en-US" smtClean="0"/>
              <a:t>3/19/19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EF320-8EF3-BC4C-9178-F32F1529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D54B55C1-2E1F-B44B-B9D3-7A747BAD5C54}" type="datetimeFigureOut">
              <a:rPr lang="en-US" smtClean="0"/>
              <a:t>3/19/19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EF320-8EF3-BC4C-9178-F32F1529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D54B55C1-2E1F-B44B-B9D3-7A747BAD5C54}" type="datetimeFigureOut">
              <a:rPr lang="en-US" smtClean="0"/>
              <a:t>3/19/19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EF320-8EF3-BC4C-9178-F32F15298BBD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B55C1-2E1F-B44B-B9D3-7A747BAD5C54}" type="datetimeFigureOut">
              <a:rPr lang="en-US" smtClean="0"/>
              <a:t>3/19/19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EF320-8EF3-BC4C-9178-F32F1529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B55C1-2E1F-B44B-B9D3-7A747BAD5C54}" type="datetimeFigureOut">
              <a:rPr lang="en-US" smtClean="0"/>
              <a:t>3/19/19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EF320-8EF3-BC4C-9178-F32F1529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D54B55C1-2E1F-B44B-B9D3-7A747BAD5C54}" type="datetimeFigureOut">
              <a:rPr lang="en-US" smtClean="0"/>
              <a:t>3/19/19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EF320-8EF3-BC4C-9178-F32F1529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54B55C1-2E1F-B44B-B9D3-7A747BAD5C54}" type="datetimeFigureOut">
              <a:rPr lang="en-US" smtClean="0"/>
              <a:t>3/19/19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9EF320-8EF3-BC4C-9178-F32F15298B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69849"/>
            <a:ext cx="8915400" cy="1765294"/>
          </a:xfrm>
        </p:spPr>
        <p:txBody>
          <a:bodyPr>
            <a:noAutofit/>
          </a:bodyPr>
          <a:lstStyle/>
          <a:p>
            <a:r>
              <a:rPr lang="en-US" sz="7200" dirty="0"/>
              <a:t>Theology Proper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Michael R. </a:t>
            </a:r>
            <a:r>
              <a:rPr lang="en-US"/>
              <a:t>Baker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605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1450"/>
            <a:ext cx="8913813" cy="84127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V.  THE ATTRIBUTES OF GOD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22720"/>
            <a:ext cx="8098677" cy="583527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  B.  Catalog of the perfections</a:t>
            </a:r>
          </a:p>
          <a:p>
            <a:pPr marL="0" indent="0">
              <a:buNone/>
            </a:pPr>
            <a:r>
              <a:rPr lang="en-US" dirty="0"/>
              <a:t>     5.  </a:t>
            </a:r>
            <a:r>
              <a:rPr lang="en-US" b="1" u="sng" dirty="0"/>
              <a:t>Infinity</a:t>
            </a:r>
            <a:r>
              <a:rPr lang="en-US" dirty="0"/>
              <a:t> – God has no bounds or limits  (1 Kings 8:22, 23, 27; Acts 17:24-28).</a:t>
            </a:r>
          </a:p>
          <a:p>
            <a:pPr marL="0" indent="0">
              <a:buNone/>
            </a:pPr>
            <a:r>
              <a:rPr lang="en-US" dirty="0"/>
              <a:t>          - The boundaries of universe, time and space in no way limit Him.</a:t>
            </a:r>
          </a:p>
          <a:p>
            <a:pPr marL="0" indent="0">
              <a:buNone/>
            </a:pPr>
            <a:r>
              <a:rPr lang="en-US" dirty="0"/>
              <a:t>      6.  </a:t>
            </a:r>
            <a:r>
              <a:rPr lang="en-US" b="1" u="sng" dirty="0"/>
              <a:t>Love</a:t>
            </a:r>
            <a:r>
              <a:rPr lang="en-US" dirty="0"/>
              <a:t> – Consists of both the affection and correction of the Lord (1 John 4:8; Jer. 31:3).</a:t>
            </a:r>
          </a:p>
          <a:p>
            <a:pPr marL="0" indent="0">
              <a:buNone/>
            </a:pPr>
            <a:r>
              <a:rPr lang="en-US" dirty="0"/>
              <a:t>          - It involves God’s goodness, mercy, patience and grace.</a:t>
            </a:r>
          </a:p>
          <a:p>
            <a:pPr marL="0" indent="0">
              <a:buNone/>
            </a:pPr>
            <a:r>
              <a:rPr lang="en-US" dirty="0"/>
              <a:t>      7.  </a:t>
            </a:r>
            <a:r>
              <a:rPr lang="en-US" b="1" u="sng" dirty="0"/>
              <a:t>Omnipotence</a:t>
            </a:r>
            <a:r>
              <a:rPr lang="en-US" dirty="0"/>
              <a:t> – He is all-powerful, able to do anything consistent with His nature (Gen. 18:14; Rev. 19:6).</a:t>
            </a:r>
          </a:p>
          <a:p>
            <a:pPr marL="0" indent="0">
              <a:buNone/>
            </a:pPr>
            <a:r>
              <a:rPr lang="en-US" dirty="0"/>
              <a:t>         a.  The omnipotent term “Almighty” is often ascribed to Him.</a:t>
            </a:r>
          </a:p>
          <a:p>
            <a:pPr marL="0" indent="0">
              <a:buNone/>
            </a:pPr>
            <a:r>
              <a:rPr lang="en-US" dirty="0"/>
              <a:t>         b.  Though God is all-powerful, there are certain things He cannot and will not do because they are contrary to His nature (Titus 1:2) or will (2 Cor. 12:5-10).</a:t>
            </a:r>
          </a:p>
        </p:txBody>
      </p:sp>
    </p:spTree>
    <p:extLst>
      <p:ext uri="{BB962C8B-B14F-4D97-AF65-F5344CB8AC3E}">
        <p14:creationId xmlns:p14="http://schemas.microsoft.com/office/powerpoint/2010/main" val="3112292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1450"/>
            <a:ext cx="8913813" cy="84127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V.  THE ATTRIBUTES OF GOD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22720"/>
            <a:ext cx="8098677" cy="583527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  B.  Catalog of the perfections</a:t>
            </a:r>
          </a:p>
          <a:p>
            <a:pPr marL="0" indent="0">
              <a:buNone/>
            </a:pPr>
            <a:r>
              <a:rPr lang="en-US" dirty="0"/>
              <a:t>      8.  </a:t>
            </a:r>
            <a:r>
              <a:rPr lang="en-US" b="1" u="sng" dirty="0"/>
              <a:t>Omnipresence</a:t>
            </a:r>
            <a:r>
              <a:rPr lang="en-US" dirty="0"/>
              <a:t> – God in His whole being is at all times everywhere present (Ps. 139:7-12; Matt. 18:20; John 3:13).</a:t>
            </a:r>
          </a:p>
          <a:p>
            <a:pPr marL="0" indent="0">
              <a:buNone/>
            </a:pPr>
            <a:r>
              <a:rPr lang="en-US" dirty="0"/>
              <a:t>      9.  </a:t>
            </a:r>
            <a:r>
              <a:rPr lang="en-US" b="1" u="sng" dirty="0"/>
              <a:t>Omniscience</a:t>
            </a:r>
            <a:r>
              <a:rPr lang="en-US" dirty="0"/>
              <a:t> - God knows everything, both things that are actual and possible, perfectly (Ps. 147:4, 5; Isa. 40:13, 14).</a:t>
            </a:r>
          </a:p>
          <a:p>
            <a:pPr marL="0" indent="0">
              <a:buNone/>
            </a:pPr>
            <a:r>
              <a:rPr lang="en-US" dirty="0"/>
              <a:t>         - Nothing will ever come as a surprise to God.</a:t>
            </a:r>
          </a:p>
          <a:p>
            <a:pPr marL="0" indent="0">
              <a:buNone/>
            </a:pPr>
            <a:r>
              <a:rPr lang="en-US" dirty="0"/>
              <a:t>     10.  </a:t>
            </a:r>
            <a:r>
              <a:rPr lang="en-US" b="1" u="sng" dirty="0"/>
              <a:t>Righteousness </a:t>
            </a:r>
            <a:r>
              <a:rPr lang="en-US" dirty="0"/>
              <a:t>– God’s is the epitome of morality and justice (Ps. 11:7; Dan. 9:14; 2 Tim. 4:8).</a:t>
            </a:r>
          </a:p>
          <a:p>
            <a:pPr marL="0" indent="0">
              <a:buNone/>
            </a:pPr>
            <a:r>
              <a:rPr lang="en-US" dirty="0"/>
              <a:t>	- None of His actions will violate His morality and justice.</a:t>
            </a:r>
          </a:p>
          <a:p>
            <a:pPr marL="0" indent="0">
              <a:buNone/>
            </a:pPr>
            <a:r>
              <a:rPr lang="en-US" dirty="0"/>
              <a:t>     11.  </a:t>
            </a:r>
            <a:r>
              <a:rPr lang="en-US" b="1" u="sng" dirty="0"/>
              <a:t>Simplicity</a:t>
            </a:r>
            <a:r>
              <a:rPr lang="en-US" dirty="0"/>
              <a:t> – He is not able to be divided nor is He composed of various parts or substances.</a:t>
            </a:r>
          </a:p>
          <a:p>
            <a:pPr marL="0" indent="0">
              <a:buNone/>
            </a:pPr>
            <a:r>
              <a:rPr lang="en-US" dirty="0"/>
              <a:t>          a.  God is a spirit (John 4:24).</a:t>
            </a:r>
          </a:p>
          <a:p>
            <a:pPr marL="0" indent="0">
              <a:buNone/>
            </a:pPr>
            <a:r>
              <a:rPr lang="en-US" dirty="0"/>
              <a:t>          b.  The Lord became flesh, but His deity was always and only spirit.</a:t>
            </a:r>
          </a:p>
        </p:txBody>
      </p:sp>
    </p:spTree>
    <p:extLst>
      <p:ext uri="{BB962C8B-B14F-4D97-AF65-F5344CB8AC3E}">
        <p14:creationId xmlns:p14="http://schemas.microsoft.com/office/powerpoint/2010/main" val="353015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1450"/>
            <a:ext cx="8913813" cy="84127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V.  THE ATTRIBUTES OF GOD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22720"/>
            <a:ext cx="8098677" cy="58352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 B.  Catalog of the perfections</a:t>
            </a:r>
          </a:p>
          <a:p>
            <a:pPr marL="0" indent="0">
              <a:buNone/>
            </a:pPr>
            <a:r>
              <a:rPr lang="en-US" dirty="0"/>
              <a:t>       12.  </a:t>
            </a:r>
            <a:r>
              <a:rPr lang="en-US" b="1" u="sng" dirty="0"/>
              <a:t>Sovereignty</a:t>
            </a:r>
            <a:r>
              <a:rPr lang="en-US" dirty="0"/>
              <a:t> – God is supreme in His power and position (Ps. 135:6; Isa. 46:9-11; Rom. 8:28).</a:t>
            </a:r>
          </a:p>
          <a:p>
            <a:pPr marL="0" indent="0">
              <a:buNone/>
            </a:pPr>
            <a:r>
              <a:rPr lang="en-US" dirty="0"/>
              <a:t>          - God completely controls all things.</a:t>
            </a:r>
          </a:p>
          <a:p>
            <a:pPr marL="0" indent="0">
              <a:buNone/>
            </a:pPr>
            <a:r>
              <a:rPr lang="en-US" dirty="0"/>
              <a:t>     13.  </a:t>
            </a:r>
            <a:r>
              <a:rPr lang="en-US" b="1" u="sng" dirty="0"/>
              <a:t>Truth</a:t>
            </a:r>
            <a:r>
              <a:rPr lang="en-US" dirty="0"/>
              <a:t> – He is exactly as He revealed Himself, and is the ultimate source and standard of truth (Titus 1:1, 2; 1 Thess. 1:9).</a:t>
            </a:r>
          </a:p>
          <a:p>
            <a:pPr marL="0" indent="0">
              <a:buNone/>
            </a:pPr>
            <a:r>
              <a:rPr lang="en-US" dirty="0"/>
              <a:t>          a.  God is consistent with Himself and has reliably revealed Himself as He truly is (John 17:3).</a:t>
            </a:r>
          </a:p>
          <a:p>
            <a:pPr marL="0" indent="0">
              <a:buNone/>
            </a:pPr>
            <a:r>
              <a:rPr lang="en-US" dirty="0"/>
              <a:t>          b.  Because He is true, He can do nothing inconsistent of Himself and His promises </a:t>
            </a:r>
            <a:r>
              <a:rPr lang="en-US"/>
              <a:t>won’t be </a:t>
            </a:r>
            <a:r>
              <a:rPr lang="en-US" dirty="0"/>
              <a:t>broken or unfulfilled.</a:t>
            </a:r>
          </a:p>
          <a:p>
            <a:pPr marL="0" indent="0">
              <a:buNone/>
            </a:pPr>
            <a:r>
              <a:rPr lang="en-US" dirty="0"/>
              <a:t>      14.  </a:t>
            </a:r>
            <a:r>
              <a:rPr lang="en-US" b="1" u="sng" dirty="0"/>
              <a:t>Unity </a:t>
            </a:r>
            <a:r>
              <a:rPr lang="en-US" dirty="0"/>
              <a:t>– There is only one God who is indivisible (Deut. 6:4).</a:t>
            </a:r>
          </a:p>
        </p:txBody>
      </p:sp>
    </p:spTree>
    <p:extLst>
      <p:ext uri="{BB962C8B-B14F-4D97-AF65-F5344CB8AC3E}">
        <p14:creationId xmlns:p14="http://schemas.microsoft.com/office/powerpoint/2010/main" val="1421366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8628"/>
            <a:ext cx="8913813" cy="914400"/>
          </a:xfrm>
        </p:spPr>
        <p:txBody>
          <a:bodyPr/>
          <a:lstStyle/>
          <a:p>
            <a:r>
              <a:rPr lang="en-US" dirty="0"/>
              <a:t>I.  THE KNOWLEDGE OF GOD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93028"/>
            <a:ext cx="8049194" cy="576497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A.  The possibility of knowing Him</a:t>
            </a:r>
          </a:p>
          <a:p>
            <a:pPr marL="0" indent="0">
              <a:buNone/>
            </a:pPr>
            <a:r>
              <a:rPr lang="en-US" dirty="0"/>
              <a:t>       - Scripture teaches that though God is incomprehensible (Isa. 40:18) He can be known (John 14:7; 17:3; 1 John 5:20).</a:t>
            </a:r>
          </a:p>
          <a:p>
            <a:pPr marL="0" indent="0">
              <a:buNone/>
            </a:pPr>
            <a:r>
              <a:rPr lang="en-US" dirty="0"/>
              <a:t>   B.  The source of the knowledge of God is God Himself.</a:t>
            </a:r>
          </a:p>
          <a:p>
            <a:pPr marL="0" indent="0">
              <a:buNone/>
            </a:pPr>
            <a:r>
              <a:rPr lang="en-US" dirty="0"/>
              <a:t>   C.  Prerequisites to the knowledge of God</a:t>
            </a:r>
          </a:p>
          <a:p>
            <a:pPr marL="0" indent="0">
              <a:buNone/>
            </a:pPr>
            <a:r>
              <a:rPr lang="en-US" dirty="0"/>
              <a:t>      1.  Knowledge of Him is only available as far as He will reveal it.</a:t>
            </a:r>
          </a:p>
          <a:p>
            <a:pPr marL="0" indent="0">
              <a:buNone/>
            </a:pPr>
            <a:r>
              <a:rPr lang="en-US" dirty="0"/>
              <a:t>      2.  The person must be submitted to God who is the object of the knowledge.</a:t>
            </a:r>
          </a:p>
          <a:p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30435" y="50923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8628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II.  THE EXISTENCE AND REVELATION OF </a:t>
            </a:r>
            <a:br>
              <a:rPr lang="en-US" dirty="0"/>
            </a:br>
            <a:r>
              <a:rPr lang="en-US" dirty="0"/>
              <a:t>     GOD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93028"/>
            <a:ext cx="9144000" cy="576497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   A. Through history God has revealed Himself through both general and special revelation.</a:t>
            </a:r>
          </a:p>
          <a:p>
            <a:pPr marL="0" indent="0">
              <a:buNone/>
            </a:pPr>
            <a:r>
              <a:rPr lang="en-US" dirty="0"/>
              <a:t>   B.  Both of these revelations are from God and about God.</a:t>
            </a:r>
          </a:p>
          <a:p>
            <a:pPr marL="0" indent="0">
              <a:buNone/>
            </a:pPr>
            <a:r>
              <a:rPr lang="en-US" dirty="0"/>
              <a:t>   C.  </a:t>
            </a:r>
            <a:r>
              <a:rPr lang="en-US" u="sng" dirty="0"/>
              <a:t>General Revelation</a:t>
            </a:r>
            <a:r>
              <a:rPr lang="en-US" dirty="0"/>
              <a:t> - (or Natural Theology) includes the revelation of God in the world around us, including man.</a:t>
            </a:r>
          </a:p>
          <a:p>
            <a:pPr marL="0" indent="0">
              <a:buNone/>
            </a:pPr>
            <a:r>
              <a:rPr lang="en-US" dirty="0"/>
              <a:t>      1.  It reaches all people (Ps. 19:2; Matt. 5:45; Acts 14:17).</a:t>
            </a:r>
          </a:p>
          <a:p>
            <a:pPr marL="0" indent="0">
              <a:buNone/>
            </a:pPr>
            <a:r>
              <a:rPr lang="en-US" dirty="0"/>
              <a:t>      2.  This revelation has existed since creation giving all of mankind the opportunity to receive more revelation or reject it (Rom. 1:18-32).</a:t>
            </a:r>
          </a:p>
          <a:p>
            <a:pPr marL="0" indent="0">
              <a:buNone/>
            </a:pPr>
            <a:r>
              <a:rPr lang="en-US" dirty="0"/>
              <a:t>         -  Man, from observing the universe around him, should know there is a creator.</a:t>
            </a:r>
          </a:p>
          <a:p>
            <a:pPr marL="0" indent="0">
              <a:buNone/>
            </a:pPr>
            <a:r>
              <a:rPr lang="en-US" dirty="0"/>
              <a:t>      3.  </a:t>
            </a:r>
            <a:r>
              <a:rPr lang="en-US"/>
              <a:t>Man </a:t>
            </a:r>
            <a:r>
              <a:rPr lang="en-US" dirty="0"/>
              <a:t>is justly condemned when he refuses to receive this revelation (Rom. 1:20).</a:t>
            </a:r>
          </a:p>
          <a:p>
            <a:pPr marL="0" indent="0">
              <a:buNone/>
            </a:pPr>
            <a:r>
              <a:rPr lang="en-US" dirty="0"/>
              <a:t>         a.  If man rejects the testimony of His creation, God is just in rejecting him.</a:t>
            </a:r>
          </a:p>
          <a:p>
            <a:pPr marL="0" indent="0">
              <a:buNone/>
            </a:pPr>
            <a:r>
              <a:rPr lang="en-US" dirty="0"/>
              <a:t>         b.  The mere acceptance of general revelation does not equal salvation faith (Acts 4:12;  Rom. 10:17).</a:t>
            </a:r>
          </a:p>
          <a:p>
            <a:pPr marL="0" indent="0">
              <a:buNone/>
            </a:pPr>
            <a:r>
              <a:rPr lang="en-US" dirty="0"/>
              <a:t>         c.  As man responds to this revelation God reveals more revelation (Acts 17:22, 23; 10:3-6; 2 Pet. 3:9; Heb. 11:6).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489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1619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II.  THE EXISTENCE AND REVELATION OF </a:t>
            </a:r>
            <a:br>
              <a:rPr lang="en-US" dirty="0"/>
            </a:br>
            <a:r>
              <a:rPr lang="en-US" dirty="0"/>
              <a:t>     GOD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253658"/>
            <a:ext cx="8724900" cy="560434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D.  </a:t>
            </a:r>
            <a:r>
              <a:rPr lang="en-US" u="sng" dirty="0"/>
              <a:t>Special Revelation</a:t>
            </a:r>
            <a:r>
              <a:rPr lang="en-US" dirty="0"/>
              <a:t> - (or Revealed Theology) is the supernatural revelation of God to man.</a:t>
            </a:r>
          </a:p>
          <a:p>
            <a:pPr marL="0" indent="0">
              <a:buNone/>
            </a:pPr>
            <a:r>
              <a:rPr lang="en-US" dirty="0"/>
              <a:t>      1.  Christ’s incarnation was a part of this revelation as He came to reveal the Father (John 1:18; 14:7).</a:t>
            </a:r>
          </a:p>
          <a:p>
            <a:pPr marL="0" indent="0">
              <a:buNone/>
            </a:pPr>
            <a:r>
              <a:rPr lang="en-US" dirty="0"/>
              <a:t>      2.  After the ascension, the Spirit was promised to reveal more of this revelation (John 6:13-15; Acts 1:8).</a:t>
            </a:r>
          </a:p>
          <a:p>
            <a:pPr marL="0" indent="0">
              <a:buNone/>
            </a:pPr>
            <a:r>
              <a:rPr lang="en-US" dirty="0"/>
              <a:t>      3.  The special revelation provided by the Bible provides us with the content of God’s message to the world.</a:t>
            </a:r>
          </a:p>
        </p:txBody>
      </p:sp>
    </p:spTree>
    <p:extLst>
      <p:ext uri="{BB962C8B-B14F-4D97-AF65-F5344CB8AC3E}">
        <p14:creationId xmlns:p14="http://schemas.microsoft.com/office/powerpoint/2010/main" val="1426639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123"/>
            <a:ext cx="8913813" cy="914400"/>
          </a:xfrm>
        </p:spPr>
        <p:txBody>
          <a:bodyPr>
            <a:normAutofit/>
          </a:bodyPr>
          <a:lstStyle/>
          <a:p>
            <a:r>
              <a:rPr lang="en-US" dirty="0"/>
              <a:t>III.  THE NATURE OF GOD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09524"/>
            <a:ext cx="8724900" cy="57484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 A.  God is a Spirit (John 4:24) - He is without material substance and physical parts.</a:t>
            </a:r>
          </a:p>
          <a:p>
            <a:pPr marL="0" indent="0">
              <a:buNone/>
            </a:pPr>
            <a:r>
              <a:rPr lang="en-US" dirty="0"/>
              <a:t>   B.  God is a person.</a:t>
            </a:r>
          </a:p>
          <a:p>
            <a:pPr marL="0" indent="0">
              <a:buNone/>
            </a:pPr>
            <a:r>
              <a:rPr lang="en-US" dirty="0"/>
              <a:t>      1.  He exists possessing self-consciousness and self-determination.</a:t>
            </a:r>
          </a:p>
          <a:p>
            <a:pPr marL="0" indent="0">
              <a:buNone/>
            </a:pPr>
            <a:r>
              <a:rPr lang="en-US" dirty="0"/>
              <a:t>      2.  He creates (Gen. 1:1), destroys (Gen. 18:20; 19:24, 25), provides (Ps. 104:27-30), promotes (Ps. 75:6, 7), cares (1 Pet. 5:6, 7), hears (Ps. 94:9, 10), hates (Prov. 6:16), grieves (Gen. 6:6), loves (John 3:16).</a:t>
            </a:r>
          </a:p>
          <a:p>
            <a:pPr marL="0" indent="0">
              <a:buNone/>
            </a:pPr>
            <a:r>
              <a:rPr lang="en-US" dirty="0"/>
              <a:t>   C.  God is One (Deut. 6:4, 5; 1 Kings 8:60; Isa. 44:6-8; 45:5, 6; 46:9; Eph. 4:4-6; 1 Tim. 2:5).</a:t>
            </a:r>
          </a:p>
          <a:p>
            <a:pPr marL="0" indent="0">
              <a:buNone/>
            </a:pPr>
            <a:r>
              <a:rPr lang="en-US" dirty="0"/>
              <a:t>   D.  God is Triune.</a:t>
            </a:r>
          </a:p>
          <a:p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47359" y="476307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84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123"/>
            <a:ext cx="8913813" cy="914400"/>
          </a:xfrm>
        </p:spPr>
        <p:txBody>
          <a:bodyPr>
            <a:normAutofit/>
          </a:bodyPr>
          <a:lstStyle/>
          <a:p>
            <a:r>
              <a:rPr lang="en-US" dirty="0"/>
              <a:t>IV.  THE TRIUNITY OF GOD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09524"/>
            <a:ext cx="8724900" cy="574847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  A.  There is only one true God comprised of three eternal and co-equal Persons in the </a:t>
            </a:r>
            <a:r>
              <a:rPr lang="en-US" b="1" dirty="0"/>
              <a:t>Godhead</a:t>
            </a:r>
            <a:r>
              <a:rPr lang="en-US" dirty="0"/>
              <a:t> (Gen. 1:1, 26; 3:22; Ps. 45:6-8; 110:1-5; Matt. 28:19, 20;  2 Cor. 13:14).  </a:t>
            </a:r>
          </a:p>
          <a:p>
            <a:pPr marL="0" indent="0">
              <a:buNone/>
            </a:pPr>
            <a:r>
              <a:rPr lang="en-US" dirty="0"/>
              <a:t>   B.  Old Testament makes intimations that allow for the New Testament revelation of the Trinity (Gen. 1:26; Isa 6:8).</a:t>
            </a:r>
          </a:p>
          <a:p>
            <a:pPr marL="0" indent="0">
              <a:buNone/>
            </a:pPr>
            <a:r>
              <a:rPr lang="en-US" dirty="0"/>
              <a:t>      1.  The Angel of the Lord is referred to as God, yet distinguished from Him (Gen. 18:1, 13,17; 1 </a:t>
            </a:r>
            <a:r>
              <a:rPr lang="en-US" dirty="0" err="1"/>
              <a:t>Kgs</a:t>
            </a:r>
            <a:r>
              <a:rPr lang="en-US" dirty="0"/>
              <a:t>. 19:5, 7).</a:t>
            </a:r>
          </a:p>
          <a:p>
            <a:pPr marL="0" indent="0">
              <a:buNone/>
            </a:pPr>
            <a:r>
              <a:rPr lang="en-US" dirty="0"/>
              <a:t>      2.  The Old Testament contains references to the Persons who make up the Trinity (Gen 1:1, 2; Judges 6:11).</a:t>
            </a:r>
          </a:p>
          <a:p>
            <a:pPr marL="0" indent="0">
              <a:buNone/>
            </a:pPr>
            <a:r>
              <a:rPr lang="en-US" dirty="0"/>
              <a:t>   C.  New Testament also insists there is only one true God (James 2:19).</a:t>
            </a:r>
          </a:p>
          <a:p>
            <a:pPr marL="0" indent="0">
              <a:buNone/>
            </a:pPr>
            <a:r>
              <a:rPr lang="en-US" dirty="0"/>
              <a:t>      1.  The Persons of the Godhead are all recognized as God (John 6:27; John 1:14; Acts 5:3,4).</a:t>
            </a:r>
          </a:p>
          <a:p>
            <a:pPr marL="0" indent="0">
              <a:buNone/>
            </a:pPr>
            <a:r>
              <a:rPr lang="en-US" dirty="0"/>
              <a:t>      2.  Statement of the Trinity is found in Matt. 28:19 and Acts 10:38.</a:t>
            </a:r>
          </a:p>
          <a:p>
            <a:pPr marL="0" indent="0">
              <a:buNone/>
            </a:pPr>
            <a:r>
              <a:rPr lang="en-US" dirty="0"/>
              <a:t>      3.  Jesus distinguished Himself from the Father yet claimed unity and equality with Him (John 10:30).</a:t>
            </a:r>
          </a:p>
          <a:p>
            <a:pPr marL="0" indent="0">
              <a:buNone/>
            </a:pPr>
            <a:r>
              <a:rPr lang="en-US" dirty="0"/>
              <a:t>   D.  The Persons of the Trinity work and have </a:t>
            </a:r>
            <a:r>
              <a:rPr lang="en-US" b="1" dirty="0"/>
              <a:t>worked in unison</a:t>
            </a:r>
            <a:r>
              <a:rPr lang="en-US" dirty="0"/>
              <a:t> in several areas including creation (Gen. 1:26), the resurrection (Gal. 1:1; 1 Pet. 3:18; John 10:18)  and redemption (John 3:6, 16; Rev. 13:8).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672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13813" cy="141861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V.  THE ATTRIBUTES OR PERFECTIONS </a:t>
            </a:r>
            <a:br>
              <a:rPr lang="en-US" b="1" dirty="0"/>
            </a:br>
            <a:r>
              <a:rPr lang="en-US" b="1" dirty="0"/>
              <a:t>     OF GOD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34080"/>
            <a:ext cx="8098677" cy="53239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A.  Characteristics of the perfections</a:t>
            </a:r>
          </a:p>
          <a:p>
            <a:pPr marL="0" indent="0">
              <a:buNone/>
            </a:pPr>
            <a:r>
              <a:rPr lang="en-US" dirty="0"/>
              <a:t>      1.  Each attribute gives us a description of His total being.</a:t>
            </a:r>
          </a:p>
          <a:p>
            <a:pPr marL="0" indent="0">
              <a:buNone/>
            </a:pPr>
            <a:r>
              <a:rPr lang="en-US" dirty="0"/>
              <a:t>      2.  No quality is independent or preeminent over any of the others.</a:t>
            </a:r>
          </a:p>
          <a:p>
            <a:pPr marL="0" indent="0">
              <a:buNone/>
            </a:pPr>
            <a:r>
              <a:rPr lang="en-US" dirty="0"/>
              <a:t>      3.  Though we may know the attributes revealed in His Word, God is still incomprehensible (Rom. 11:33).</a:t>
            </a:r>
          </a:p>
          <a:p>
            <a:pPr marL="0" indent="0">
              <a:buNone/>
            </a:pPr>
            <a:r>
              <a:rPr lang="en-US" dirty="0"/>
              <a:t>      4.  These perfections describe equally all the Persons of the Godhead.</a:t>
            </a:r>
          </a:p>
          <a:p>
            <a:pPr marL="0" indent="0">
              <a:buNone/>
            </a:pPr>
            <a:r>
              <a:rPr lang="en-US" dirty="0"/>
              <a:t>      5.  Some of these attributes to a degree are communicable in that they can be found in man, others are not.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9477" y="60581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1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13813" cy="140211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V.  THE ATTRIBUTES OR PERFECTIONS </a:t>
            </a:r>
            <a:br>
              <a:rPr lang="en-US" b="1" dirty="0"/>
            </a:br>
            <a:r>
              <a:rPr lang="en-US" b="1" dirty="0"/>
              <a:t>     OF GOD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34080"/>
            <a:ext cx="8098677" cy="53239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 B.  Catalog of the perfections</a:t>
            </a:r>
          </a:p>
          <a:p>
            <a:pPr marL="0" indent="0">
              <a:buNone/>
            </a:pPr>
            <a:r>
              <a:rPr lang="en-US" dirty="0"/>
              <a:t>      1.  </a:t>
            </a:r>
            <a:r>
              <a:rPr lang="en-US" b="1" u="sng" dirty="0"/>
              <a:t>Eternity</a:t>
            </a:r>
            <a:r>
              <a:rPr lang="en-US" dirty="0"/>
              <a:t> – God exists endlessly (Ps. 90:2; 102:11, 12; Deut. 33:27).</a:t>
            </a:r>
          </a:p>
          <a:p>
            <a:pPr marL="0" indent="0">
              <a:buNone/>
            </a:pPr>
            <a:r>
              <a:rPr lang="en-US" dirty="0"/>
              <a:t>         a.  He never came into existence nor was He caused to come into existence. </a:t>
            </a:r>
          </a:p>
          <a:p>
            <a:pPr marL="0" indent="0">
              <a:buNone/>
            </a:pPr>
            <a:r>
              <a:rPr lang="en-US" dirty="0"/>
              <a:t>         b.  God has never nor will He ever cease to exist.  He will always sustain and control all things.</a:t>
            </a:r>
          </a:p>
          <a:p>
            <a:pPr marL="0" indent="0">
              <a:buNone/>
            </a:pPr>
            <a:r>
              <a:rPr lang="en-US" dirty="0"/>
              <a:t>      2.  </a:t>
            </a:r>
            <a:r>
              <a:rPr lang="en-US" b="1" u="sng" dirty="0"/>
              <a:t>Freedom</a:t>
            </a:r>
            <a:r>
              <a:rPr lang="en-US" dirty="0"/>
              <a:t> – God is independent of His creatures and creation (Isa. 40:13, 14).</a:t>
            </a:r>
          </a:p>
          <a:p>
            <a:pPr marL="0" indent="0">
              <a:buNone/>
            </a:pPr>
            <a:r>
              <a:rPr lang="en-US" dirty="0"/>
              <a:t>         a.  God is restricted only by His own nature, yet restrictions cannot be used in reference to the perfect God.</a:t>
            </a:r>
          </a:p>
          <a:p>
            <a:pPr marL="0" indent="0">
              <a:buNone/>
            </a:pPr>
            <a:r>
              <a:rPr lang="en-US" dirty="0"/>
              <a:t>         b.  God is not obligated to man in any way.</a:t>
            </a:r>
          </a:p>
        </p:txBody>
      </p:sp>
    </p:spTree>
    <p:extLst>
      <p:ext uri="{BB962C8B-B14F-4D97-AF65-F5344CB8AC3E}">
        <p14:creationId xmlns:p14="http://schemas.microsoft.com/office/powerpoint/2010/main" val="3553018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1450"/>
            <a:ext cx="8913813" cy="84127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V.  THE ATTRIBUTES OF GOD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22720"/>
            <a:ext cx="8098677" cy="58352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 B.  Catalog of the perfections</a:t>
            </a:r>
          </a:p>
          <a:p>
            <a:pPr marL="0" indent="0">
              <a:buNone/>
            </a:pPr>
            <a:r>
              <a:rPr lang="en-US" dirty="0"/>
              <a:t>     3.  </a:t>
            </a:r>
            <a:r>
              <a:rPr lang="en-US" b="1" u="sng" dirty="0"/>
              <a:t>Holiness </a:t>
            </a:r>
            <a:r>
              <a:rPr lang="en-US" dirty="0"/>
              <a:t>– separation from all that is common or unclean (1 Pet. 1:15).</a:t>
            </a:r>
          </a:p>
          <a:p>
            <a:pPr marL="0" indent="0">
              <a:buNone/>
            </a:pPr>
            <a:r>
              <a:rPr lang="en-US" dirty="0"/>
              <a:t>         a.  He is pure and distinct.</a:t>
            </a:r>
          </a:p>
          <a:p>
            <a:pPr marL="0" indent="0">
              <a:buNone/>
            </a:pPr>
            <a:r>
              <a:rPr lang="en-US" dirty="0"/>
              <a:t>         b.  This is the most common attribute God used to describe Himself in the Old Testament (Lev. 11:44; Josh. 24:19; Ps. 99:3, 9)</a:t>
            </a:r>
          </a:p>
          <a:p>
            <a:pPr marL="0" indent="0">
              <a:buNone/>
            </a:pPr>
            <a:r>
              <a:rPr lang="en-US" dirty="0"/>
              <a:t>         c.  Since God is holy, sinners must be separated from Him unless they are found holy by the shed blood of Jesus.</a:t>
            </a:r>
          </a:p>
          <a:p>
            <a:pPr marL="0" indent="0">
              <a:buNone/>
            </a:pPr>
            <a:r>
              <a:rPr lang="en-US" dirty="0"/>
              <a:t>      4.  </a:t>
            </a:r>
            <a:r>
              <a:rPr lang="en-US" b="1" u="sng" dirty="0"/>
              <a:t>Immutability</a:t>
            </a:r>
            <a:r>
              <a:rPr lang="en-US" dirty="0"/>
              <a:t> – God is unchangeable and thus unchanging (Mal. 3:6; James 1:17; Heb. 13:8).</a:t>
            </a:r>
          </a:p>
          <a:p>
            <a:pPr marL="0" indent="0">
              <a:buNone/>
            </a:pPr>
            <a:r>
              <a:rPr lang="en-US" dirty="0"/>
              <a:t>          - Because God doesn’t change, His promises will never fail (2 Tim. 2:13). </a:t>
            </a:r>
          </a:p>
        </p:txBody>
      </p:sp>
    </p:spTree>
    <p:extLst>
      <p:ext uri="{BB962C8B-B14F-4D97-AF65-F5344CB8AC3E}">
        <p14:creationId xmlns:p14="http://schemas.microsoft.com/office/powerpoint/2010/main" val="818779740"/>
      </p:ext>
    </p:extLst>
  </p:cSld>
  <p:clrMapOvr>
    <a:masterClrMapping/>
  </p:clrMapOvr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71</TotalTime>
  <Words>1635</Words>
  <Application>Microsoft Macintosh PowerPoint</Application>
  <PresentationFormat>On-screen Show (4:3)</PresentationFormat>
  <Paragraphs>92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Century Gothic</vt:lpstr>
      <vt:lpstr>Wingdings 2</vt:lpstr>
      <vt:lpstr>Perception</vt:lpstr>
      <vt:lpstr>Theology Proper</vt:lpstr>
      <vt:lpstr>I.  THE KNOWLEDGE OF GOD </vt:lpstr>
      <vt:lpstr>II.  THE EXISTENCE AND REVELATION OF       GOD </vt:lpstr>
      <vt:lpstr>II.  THE EXISTENCE AND REVELATION OF       GOD </vt:lpstr>
      <vt:lpstr>III.  THE NATURE OF GOD</vt:lpstr>
      <vt:lpstr>IV.  THE TRIUNITY OF GOD </vt:lpstr>
      <vt:lpstr>V.  THE ATTRIBUTES OR PERFECTIONS       OF GOD </vt:lpstr>
      <vt:lpstr>V.  THE ATTRIBUTES OR PERFECTIONS       OF GOD </vt:lpstr>
      <vt:lpstr>V.  THE ATTRIBUTES OF GOD </vt:lpstr>
      <vt:lpstr>V.  THE ATTRIBUTES OF GOD </vt:lpstr>
      <vt:lpstr>V.  THE ATTRIBUTES OF GOD </vt:lpstr>
      <vt:lpstr>V.  THE ATTRIBUTES OF GOD </vt:lpstr>
    </vt:vector>
  </TitlesOfParts>
  <Company>Crosswind Church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Theology Proper</dc:title>
  <dc:creator>Mike Baker</dc:creator>
  <cp:lastModifiedBy>Microsoft Office User</cp:lastModifiedBy>
  <cp:revision>9</cp:revision>
  <dcterms:created xsi:type="dcterms:W3CDTF">2013-05-19T00:26:26Z</dcterms:created>
  <dcterms:modified xsi:type="dcterms:W3CDTF">2019-03-19T17:23:16Z</dcterms:modified>
</cp:coreProperties>
</file>